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4" r:id="rId7"/>
    <p:sldId id="263" r:id="rId8"/>
    <p:sldId id="265" r:id="rId9"/>
    <p:sldId id="270" r:id="rId10"/>
    <p:sldId id="269" r:id="rId11"/>
    <p:sldId id="271" r:id="rId12"/>
    <p:sldId id="272" r:id="rId13"/>
    <p:sldId id="273" r:id="rId14"/>
    <p:sldId id="267" r:id="rId15"/>
    <p:sldId id="257" r:id="rId16"/>
    <p:sldId id="266" r:id="rId17"/>
    <p:sldId id="268" r:id="rId18"/>
    <p:sldId id="275" r:id="rId19"/>
    <p:sldId id="276" r:id="rId20"/>
    <p:sldId id="278" r:id="rId21"/>
    <p:sldId id="277" r:id="rId22"/>
    <p:sldId id="279" r:id="rId23"/>
    <p:sldId id="281" r:id="rId24"/>
    <p:sldId id="282" r:id="rId25"/>
    <p:sldId id="283" r:id="rId26"/>
    <p:sldId id="274"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695A65A-0245-473F-AAF5-0A5931503570}" type="datetimeFigureOut">
              <a:rPr lang="it-IT" smtClean="0"/>
              <a:t>10/05/2017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7BD970-7F39-4059-A285-3E12E044D00A}" type="slidenum">
              <a:rPr lang="it-IT" smtClean="0"/>
              <a:t>‹N›</a:t>
            </a:fld>
            <a:endParaRPr lang="it-IT"/>
          </a:p>
        </p:txBody>
      </p:sp>
    </p:spTree>
    <p:extLst>
      <p:ext uri="{BB962C8B-B14F-4D97-AF65-F5344CB8AC3E}">
        <p14:creationId xmlns:p14="http://schemas.microsoft.com/office/powerpoint/2010/main" val="312223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695A65A-0245-473F-AAF5-0A5931503570}" type="datetimeFigureOut">
              <a:rPr lang="it-IT" smtClean="0"/>
              <a:t>10/05/2017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7BD970-7F39-4059-A285-3E12E044D00A}" type="slidenum">
              <a:rPr lang="it-IT" smtClean="0"/>
              <a:t>‹N›</a:t>
            </a:fld>
            <a:endParaRPr lang="it-IT"/>
          </a:p>
        </p:txBody>
      </p:sp>
    </p:spTree>
    <p:extLst>
      <p:ext uri="{BB962C8B-B14F-4D97-AF65-F5344CB8AC3E}">
        <p14:creationId xmlns:p14="http://schemas.microsoft.com/office/powerpoint/2010/main" val="217310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695A65A-0245-473F-AAF5-0A5931503570}" type="datetimeFigureOut">
              <a:rPr lang="it-IT" smtClean="0"/>
              <a:t>10/05/2017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7BD970-7F39-4059-A285-3E12E044D00A}" type="slidenum">
              <a:rPr lang="it-IT" smtClean="0"/>
              <a:t>‹N›</a:t>
            </a:fld>
            <a:endParaRPr lang="it-IT"/>
          </a:p>
        </p:txBody>
      </p:sp>
    </p:spTree>
    <p:extLst>
      <p:ext uri="{BB962C8B-B14F-4D97-AF65-F5344CB8AC3E}">
        <p14:creationId xmlns:p14="http://schemas.microsoft.com/office/powerpoint/2010/main" val="320580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695A65A-0245-473F-AAF5-0A5931503570}" type="datetimeFigureOut">
              <a:rPr lang="it-IT" smtClean="0"/>
              <a:t>10/05/2017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7BD970-7F39-4059-A285-3E12E044D00A}" type="slidenum">
              <a:rPr lang="it-IT" smtClean="0"/>
              <a:t>‹N›</a:t>
            </a:fld>
            <a:endParaRPr lang="it-IT"/>
          </a:p>
        </p:txBody>
      </p:sp>
    </p:spTree>
    <p:extLst>
      <p:ext uri="{BB962C8B-B14F-4D97-AF65-F5344CB8AC3E}">
        <p14:creationId xmlns:p14="http://schemas.microsoft.com/office/powerpoint/2010/main" val="1131453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695A65A-0245-473F-AAF5-0A5931503570}" type="datetimeFigureOut">
              <a:rPr lang="it-IT" smtClean="0"/>
              <a:t>10/05/2017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7BD970-7F39-4059-A285-3E12E044D00A}" type="slidenum">
              <a:rPr lang="it-IT" smtClean="0"/>
              <a:t>‹N›</a:t>
            </a:fld>
            <a:endParaRPr lang="it-IT"/>
          </a:p>
        </p:txBody>
      </p:sp>
    </p:spTree>
    <p:extLst>
      <p:ext uri="{BB962C8B-B14F-4D97-AF65-F5344CB8AC3E}">
        <p14:creationId xmlns:p14="http://schemas.microsoft.com/office/powerpoint/2010/main" val="275494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695A65A-0245-473F-AAF5-0A5931503570}" type="datetimeFigureOut">
              <a:rPr lang="it-IT" smtClean="0"/>
              <a:t>10/05/2017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7BD970-7F39-4059-A285-3E12E044D00A}" type="slidenum">
              <a:rPr lang="it-IT" smtClean="0"/>
              <a:t>‹N›</a:t>
            </a:fld>
            <a:endParaRPr lang="it-IT"/>
          </a:p>
        </p:txBody>
      </p:sp>
    </p:spTree>
    <p:extLst>
      <p:ext uri="{BB962C8B-B14F-4D97-AF65-F5344CB8AC3E}">
        <p14:creationId xmlns:p14="http://schemas.microsoft.com/office/powerpoint/2010/main" val="331334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695A65A-0245-473F-AAF5-0A5931503570}" type="datetimeFigureOut">
              <a:rPr lang="it-IT" smtClean="0"/>
              <a:t>10/05/2017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77BD970-7F39-4059-A285-3E12E044D00A}" type="slidenum">
              <a:rPr lang="it-IT" smtClean="0"/>
              <a:t>‹N›</a:t>
            </a:fld>
            <a:endParaRPr lang="it-IT"/>
          </a:p>
        </p:txBody>
      </p:sp>
    </p:spTree>
    <p:extLst>
      <p:ext uri="{BB962C8B-B14F-4D97-AF65-F5344CB8AC3E}">
        <p14:creationId xmlns:p14="http://schemas.microsoft.com/office/powerpoint/2010/main" val="179903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695A65A-0245-473F-AAF5-0A5931503570}" type="datetimeFigureOut">
              <a:rPr lang="it-IT" smtClean="0"/>
              <a:t>10/05/2017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77BD970-7F39-4059-A285-3E12E044D00A}" type="slidenum">
              <a:rPr lang="it-IT" smtClean="0"/>
              <a:t>‹N›</a:t>
            </a:fld>
            <a:endParaRPr lang="it-IT"/>
          </a:p>
        </p:txBody>
      </p:sp>
    </p:spTree>
    <p:extLst>
      <p:ext uri="{BB962C8B-B14F-4D97-AF65-F5344CB8AC3E}">
        <p14:creationId xmlns:p14="http://schemas.microsoft.com/office/powerpoint/2010/main" val="58762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695A65A-0245-473F-AAF5-0A5931503570}" type="datetimeFigureOut">
              <a:rPr lang="it-IT" smtClean="0"/>
              <a:t>10/05/2017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77BD970-7F39-4059-A285-3E12E044D00A}" type="slidenum">
              <a:rPr lang="it-IT" smtClean="0"/>
              <a:t>‹N›</a:t>
            </a:fld>
            <a:endParaRPr lang="it-IT"/>
          </a:p>
        </p:txBody>
      </p:sp>
    </p:spTree>
    <p:extLst>
      <p:ext uri="{BB962C8B-B14F-4D97-AF65-F5344CB8AC3E}">
        <p14:creationId xmlns:p14="http://schemas.microsoft.com/office/powerpoint/2010/main" val="289135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695A65A-0245-473F-AAF5-0A5931503570}" type="datetimeFigureOut">
              <a:rPr lang="it-IT" smtClean="0"/>
              <a:t>10/05/2017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7BD970-7F39-4059-A285-3E12E044D00A}" type="slidenum">
              <a:rPr lang="it-IT" smtClean="0"/>
              <a:t>‹N›</a:t>
            </a:fld>
            <a:endParaRPr lang="it-IT"/>
          </a:p>
        </p:txBody>
      </p:sp>
    </p:spTree>
    <p:extLst>
      <p:ext uri="{BB962C8B-B14F-4D97-AF65-F5344CB8AC3E}">
        <p14:creationId xmlns:p14="http://schemas.microsoft.com/office/powerpoint/2010/main" val="306845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695A65A-0245-473F-AAF5-0A5931503570}" type="datetimeFigureOut">
              <a:rPr lang="it-IT" smtClean="0"/>
              <a:t>10/05/2017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7BD970-7F39-4059-A285-3E12E044D00A}" type="slidenum">
              <a:rPr lang="it-IT" smtClean="0"/>
              <a:t>‹N›</a:t>
            </a:fld>
            <a:endParaRPr lang="it-IT"/>
          </a:p>
        </p:txBody>
      </p:sp>
    </p:spTree>
    <p:extLst>
      <p:ext uri="{BB962C8B-B14F-4D97-AF65-F5344CB8AC3E}">
        <p14:creationId xmlns:p14="http://schemas.microsoft.com/office/powerpoint/2010/main" val="2235378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5A65A-0245-473F-AAF5-0A5931503570}" type="datetimeFigureOut">
              <a:rPr lang="it-IT" smtClean="0"/>
              <a:t>10/05/2017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BD970-7F39-4059-A285-3E12E044D00A}" type="slidenum">
              <a:rPr lang="it-IT" smtClean="0"/>
              <a:t>‹N›</a:t>
            </a:fld>
            <a:endParaRPr lang="it-IT"/>
          </a:p>
        </p:txBody>
      </p:sp>
    </p:spTree>
    <p:extLst>
      <p:ext uri="{BB962C8B-B14F-4D97-AF65-F5344CB8AC3E}">
        <p14:creationId xmlns:p14="http://schemas.microsoft.com/office/powerpoint/2010/main" val="1465858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eb.b.ebscohost.com/ehost/viewarticle/render?data=dGJyMPPp44rp2/dV0%2bnjisfk5Ie46bJJsKa1TK6k63nn5Kx95uXxjL6rrUmupbBIr62eS7imsFKzrp5Zy5zyit/k8Xnh6ueH7N/iVbKptE6wprNIrpzqeezdu33snOJ6u9vhhqTq33%2b7t8w%2b3%2bS7Sa6mrk2vq6R%2b7ejrefKz5I3q4vJ99uoA&amp;vid=4&amp;sid=82e2679a-d0ea-444b-a030-32f9b45c7bbe@sessionmgr102&amp;hid=13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eb.b.ebscohost.com/ehost/viewarticle/render?data=dGJyMPPp44rp2/dV0%2bnjisfk5Ie46bJJsKa1TK6k63nn5Kx95uXxjL6rrUmupbBIr62eS7imsFKzrp5Zy5zyit/k8Xnh6ueH7N/iVbKptE6wprNIrpzqeezdu33snOJ6u9vhhqTq33%2b7t8w%2b3%2bS7Sa%2bmtlC0pqR%2b7ejrefKz5I3q4vJ99uoA&amp;vid=4&amp;sid=82e2679a-d0ea-444b-a030-32f9b45c7bbe@sessionmgr102&amp;hid=13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eb.b.ebscohost.com/ehost/viewarticle/render?data=dGJyMPPp44rp2/dV0%2bnjisfk5Ie46bJJsKa1TK6k63nn5Kx95uXxjL6rrUmupbBIr62eS7imsFKzrp5Zy5zyit/k8Xnh6ueH7N/iVbKptE6wprNIrpzqeezdu33snOJ6u9vhhqTq33%2b7t8w%2b3%2bS7SbOrsEywr6R%2b7ejrefKz5I3q4vJ99uoA&amp;vid=4&amp;sid=82e2679a-d0ea-444b-a030-32f9b45c7bbe@sessionmgr102&amp;hid=13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eb.a.ebscohost.com/ehost/viewarticle/render?data=dGJyMPPp44rp2/dV0%2bnjisfk5Ie46bJJsKa1TK6k63nn5Kx95uXxjL6rrUmupbBIr62eTriotlKwr55Zy5zyit/k8Xnh6ueH7N/iVaussk%2b1qbNItaykhN/k5VXj5KR84LPje%2byc8nnls79mpNfsVa%2brtE60rrQ%2b5OXwhd/qu37z4uqM4%2b7y&amp;vid=2&amp;sid=0a6ad4f1-c82d-458b-b332-89a19d96073c@sessionmgr4010&amp;hid=420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eb.b.ebscohost.com/ehost/viewarticle/render?data=dGJyMPPp44rp2/dV0%2bnjisfk5Ie46bJJsKa1TK6k63nn5Kx95uXxjL6rrVGtqK5JtZawUrKuuEu1ls5lpOrweezp33vy3%2b2G59q7SbamrkiyrbJKr5zqeezdu33snOJ6u9vhhqTq33%2b7t8w%2b3%2bS7SbOvs0q3raR%2b7ejrefKz5I3q4vJ99uoA&amp;vid=2&amp;sid=da0d21d4-23ab-4e5d-a30c-7e65782baa25@sessionmgr104&amp;hid=13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eb.b.ebscohost.com/ehost/viewarticle/render?data=dGJyMPPp44rp2/dV0%2bnjisfk5Ie46bJJsKa1TK6k63nn5Kx95uXxjL6rrVGtqK5JtZawUrKuuEu1ls5lpOrweezp33vy3%2b2G59q7SbamrkiyrbJKr5zqeezdu33snOJ6u9vhhqTq33%2b7t8w%2b3%2bS7SbKptUuyp6R%2b7ejrefKz5I3q4vJ99uoA&amp;vid=5&amp;sid=da0d21d4-23ab-4e5d-a30c-7e65782baa25@sessionmgr104&amp;hid=13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eb.b.ebscohost.com/ehost/viewarticle/render?data=dGJyMPPp44rp2/dV0%2bnjisfk5Ie46bJJsKa1TK6k63nn5Kx95uXxjL6rrVGtqK5JtZawUrKuuEu1ls5lpOrweezp33vy3%2b2G59q7SbamrkiyrbJKr5zqeezdu33snOJ6u9vhhqTq33%2b7t8w%2b3%2bS7SbKrs0%2b2q6R%2b7ejrefKz5I3q4vJ99uoA&amp;vid=3&amp;sid=da0d21d4-23ab-4e5d-a30c-7e65782baa25@sessionmgr104&amp;hid=13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dc-online.org/" TargetMode="External"/><Relationship Id="rId2" Type="http://schemas.openxmlformats.org/officeDocument/2006/relationships/hyperlink" Target="http://collegamentoch.focolare.org/2014/06/16/outside-the-bo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npr.org/templates/story/story.php?storyId=497047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27583" y="5085184"/>
            <a:ext cx="6400800" cy="1536576"/>
          </a:xfrm>
        </p:spPr>
        <p:txBody>
          <a:bodyPr>
            <a:normAutofit fontScale="92500" lnSpcReduction="10000"/>
          </a:bodyPr>
          <a:lstStyle/>
          <a:p>
            <a:r>
              <a:rPr lang="it-IT" b="1" dirty="0" smtClean="0">
                <a:solidFill>
                  <a:schemeClr val="tx1">
                    <a:lumMod val="50000"/>
                    <a:lumOff val="50000"/>
                  </a:schemeClr>
                </a:solidFill>
              </a:rPr>
              <a:t>Benedetto </a:t>
            </a:r>
            <a:r>
              <a:rPr lang="it-IT" b="1" dirty="0" err="1" smtClean="0">
                <a:solidFill>
                  <a:schemeClr val="tx1">
                    <a:lumMod val="50000"/>
                    <a:lumOff val="50000"/>
                  </a:schemeClr>
                </a:solidFill>
              </a:rPr>
              <a:t>Gui</a:t>
            </a:r>
            <a:endParaRPr lang="it-IT" b="1" dirty="0" smtClean="0">
              <a:solidFill>
                <a:schemeClr val="tx1">
                  <a:lumMod val="50000"/>
                  <a:lumOff val="50000"/>
                </a:schemeClr>
              </a:solidFill>
            </a:endParaRPr>
          </a:p>
          <a:p>
            <a:r>
              <a:rPr lang="it-IT" dirty="0" smtClean="0"/>
              <a:t>Istituto Universitario </a:t>
            </a:r>
            <a:r>
              <a:rPr lang="it-IT" dirty="0" err="1" smtClean="0"/>
              <a:t>Sophia</a:t>
            </a:r>
            <a:endParaRPr lang="it-IT" dirty="0" smtClean="0"/>
          </a:p>
          <a:p>
            <a:r>
              <a:rPr lang="it-IT" dirty="0" smtClean="0"/>
              <a:t>Palazzo del </a:t>
            </a:r>
            <a:r>
              <a:rPr lang="it-IT" dirty="0" err="1" smtClean="0"/>
              <a:t>Bò</a:t>
            </a:r>
            <a:r>
              <a:rPr lang="it-IT" dirty="0" smtClean="0"/>
              <a:t>, 10 maggio 2016</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2958"/>
            <a:ext cx="7920879" cy="365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olo 1"/>
          <p:cNvSpPr>
            <a:spLocks noGrp="1"/>
          </p:cNvSpPr>
          <p:nvPr>
            <p:ph type="ctrTitle"/>
          </p:nvPr>
        </p:nvSpPr>
        <p:spPr>
          <a:xfrm>
            <a:off x="179511" y="3933056"/>
            <a:ext cx="8496944" cy="923151"/>
          </a:xfrm>
        </p:spPr>
        <p:txBody>
          <a:bodyPr/>
          <a:lstStyle/>
          <a:p>
            <a:r>
              <a:rPr lang="it-IT" b="1" dirty="0" smtClean="0">
                <a:solidFill>
                  <a:schemeClr val="tx1">
                    <a:lumMod val="50000"/>
                    <a:lumOff val="50000"/>
                  </a:schemeClr>
                </a:solidFill>
              </a:rPr>
              <a:t>Economia e spiritualità</a:t>
            </a:r>
            <a:endParaRPr lang="it-IT" b="1" dirty="0">
              <a:solidFill>
                <a:schemeClr val="tx1">
                  <a:lumMod val="50000"/>
                  <a:lumOff val="50000"/>
                </a:schemeClr>
              </a:solidFill>
            </a:endParaRPr>
          </a:p>
        </p:txBody>
      </p:sp>
    </p:spTree>
    <p:extLst>
      <p:ext uri="{BB962C8B-B14F-4D97-AF65-F5344CB8AC3E}">
        <p14:creationId xmlns:p14="http://schemas.microsoft.com/office/powerpoint/2010/main" val="548960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6120680"/>
          </a:xfrm>
        </p:spPr>
        <p:txBody>
          <a:bodyPr>
            <a:normAutofit fontScale="85000" lnSpcReduction="20000"/>
          </a:bodyPr>
          <a:lstStyle/>
          <a:p>
            <a:pPr marL="0" indent="0">
              <a:buNone/>
            </a:pPr>
            <a:r>
              <a:rPr lang="en-US" b="1" u="sng" dirty="0">
                <a:hlinkClick r:id="rId2" tooltip="Modeling Religious Behavior and Economic Outcome: Is the Relationship Bicausal?"/>
              </a:rPr>
              <a:t>Modeling Religious Behavior and Economic Outcome: Is the Relationship </a:t>
            </a:r>
            <a:r>
              <a:rPr lang="en-US" b="1" u="sng" dirty="0" err="1">
                <a:hlinkClick r:id="rId2" tooltip="Modeling Religious Behavior and Economic Outcome: Is the Relationship Bicausal?"/>
              </a:rPr>
              <a:t>Bicausal</a:t>
            </a:r>
            <a:r>
              <a:rPr lang="en-US" b="1" u="sng" dirty="0">
                <a:hlinkClick r:id="rId2" tooltip="Modeling Religious Behavior and Economic Outcome: Is the Relationship Bicausal?"/>
              </a:rPr>
              <a:t>?</a:t>
            </a:r>
            <a:endParaRPr lang="it-IT" b="1" dirty="0"/>
          </a:p>
          <a:p>
            <a:pPr marL="0" indent="0">
              <a:buNone/>
            </a:pPr>
            <a:r>
              <a:rPr lang="en-US" dirty="0"/>
              <a:t/>
            </a:r>
            <a:br>
              <a:rPr lang="en-US" dirty="0"/>
            </a:br>
            <a:r>
              <a:rPr lang="en-US" dirty="0"/>
              <a:t>Author: </a:t>
            </a:r>
            <a:r>
              <a:rPr lang="en-US" dirty="0" err="1"/>
              <a:t>Arano</a:t>
            </a:r>
            <a:r>
              <a:rPr lang="en-US" dirty="0"/>
              <a:t>, Kathleen G.; Blair, Benjamin F.</a:t>
            </a:r>
            <a:br>
              <a:rPr lang="en-US" dirty="0"/>
            </a:br>
            <a:r>
              <a:rPr lang="en-US" dirty="0"/>
              <a:t/>
            </a:r>
            <a:br>
              <a:rPr lang="en-US" dirty="0"/>
            </a:br>
            <a:r>
              <a:rPr lang="en-US" dirty="0"/>
              <a:t>Source: Journal of Socio-Economics, October 2008, v. 37, </a:t>
            </a:r>
            <a:r>
              <a:rPr lang="en-US" dirty="0" err="1"/>
              <a:t>iss</a:t>
            </a:r>
            <a:r>
              <a:rPr lang="en-US" dirty="0"/>
              <a:t>. 5, pp. 2043-53</a:t>
            </a:r>
            <a:br>
              <a:rPr lang="en-US" dirty="0"/>
            </a:br>
            <a:r>
              <a:rPr lang="en-US" dirty="0"/>
              <a:t/>
            </a:r>
            <a:br>
              <a:rPr lang="en-US" dirty="0"/>
            </a:br>
            <a:r>
              <a:rPr lang="en-US" dirty="0"/>
              <a:t>Abstract: This paper examines simultaneity between </a:t>
            </a:r>
            <a:r>
              <a:rPr lang="en-US" b="1" dirty="0"/>
              <a:t>religious</a:t>
            </a:r>
            <a:r>
              <a:rPr lang="en-US" dirty="0"/>
              <a:t> intensity and income. Most of the literature to date has examined either the impact of religion on economic outcomes or the impact of economic outcomes on </a:t>
            </a:r>
            <a:r>
              <a:rPr lang="en-US" b="1" dirty="0"/>
              <a:t>religious</a:t>
            </a:r>
            <a:r>
              <a:rPr lang="en-US" dirty="0"/>
              <a:t> activities. Our estimation offers evidence of a </a:t>
            </a:r>
            <a:r>
              <a:rPr lang="en-US" dirty="0" err="1"/>
              <a:t>bicausal</a:t>
            </a:r>
            <a:r>
              <a:rPr lang="en-US" dirty="0"/>
              <a:t> relationship. We find frequency of attendance to </a:t>
            </a:r>
            <a:r>
              <a:rPr lang="en-US" b="1" dirty="0"/>
              <a:t>religious</a:t>
            </a:r>
            <a:r>
              <a:rPr lang="en-US" dirty="0"/>
              <a:t> services is a normal good; low-income households are less likely to be active in </a:t>
            </a:r>
            <a:r>
              <a:rPr lang="en-US" b="1" dirty="0"/>
              <a:t>religious</a:t>
            </a:r>
            <a:r>
              <a:rPr lang="en-US" dirty="0"/>
              <a:t> activities; and low-</a:t>
            </a:r>
            <a:r>
              <a:rPr lang="en-US" b="1" dirty="0"/>
              <a:t>religious</a:t>
            </a:r>
            <a:r>
              <a:rPr lang="en-US" dirty="0"/>
              <a:t> intensity households are less likely to be in the high-income category.</a:t>
            </a:r>
            <a:endParaRPr lang="it-IT" dirty="0"/>
          </a:p>
          <a:p>
            <a:endParaRPr lang="it-IT" dirty="0"/>
          </a:p>
        </p:txBody>
      </p:sp>
    </p:spTree>
    <p:extLst>
      <p:ext uri="{BB962C8B-B14F-4D97-AF65-F5344CB8AC3E}">
        <p14:creationId xmlns:p14="http://schemas.microsoft.com/office/powerpoint/2010/main" val="680281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6120680"/>
          </a:xfrm>
        </p:spPr>
        <p:txBody>
          <a:bodyPr>
            <a:normAutofit fontScale="62500" lnSpcReduction="20000"/>
          </a:bodyPr>
          <a:lstStyle/>
          <a:p>
            <a:pPr marL="0" indent="0">
              <a:buNone/>
            </a:pPr>
            <a:r>
              <a:rPr lang="en-US" sz="3500" b="1" u="sng" dirty="0">
                <a:hlinkClick r:id="rId2" tooltip="(When) Are Religious People Nicer? Religious Salience and the 'Sunday Effect' on Pro-social Behavior"/>
              </a:rPr>
              <a:t>(When) Are Religious People Nicer? </a:t>
            </a:r>
            <a:r>
              <a:rPr lang="it-IT" sz="3500" b="1" u="sng" dirty="0" err="1">
                <a:hlinkClick r:id="rId2" tooltip="(When) Are Religious People Nicer? Religious Salience and the 'Sunday Effect' on Pro-social Behavior"/>
              </a:rPr>
              <a:t>Religious</a:t>
            </a:r>
            <a:r>
              <a:rPr lang="it-IT" sz="3500" b="1" u="sng" dirty="0">
                <a:hlinkClick r:id="rId2" tooltip="(When) Are Religious People Nicer? Religious Salience and the 'Sunday Effect' on Pro-social Behavior"/>
              </a:rPr>
              <a:t> </a:t>
            </a:r>
            <a:r>
              <a:rPr lang="it-IT" sz="3500" b="1" u="sng" dirty="0" err="1">
                <a:hlinkClick r:id="rId2" tooltip="(When) Are Religious People Nicer? Religious Salience and the 'Sunday Effect' on Pro-social Behavior"/>
              </a:rPr>
              <a:t>Salience</a:t>
            </a:r>
            <a:r>
              <a:rPr lang="it-IT" sz="3500" b="1" u="sng" dirty="0">
                <a:hlinkClick r:id="rId2" tooltip="(When) Are Religious People Nicer? Religious Salience and the 'Sunday Effect' on Pro-social Behavior"/>
              </a:rPr>
              <a:t> and the '</a:t>
            </a:r>
            <a:r>
              <a:rPr lang="it-IT" sz="3500" b="1" u="sng" dirty="0" err="1">
                <a:hlinkClick r:id="rId2" tooltip="(When) Are Religious People Nicer? Religious Salience and the 'Sunday Effect' on Pro-social Behavior"/>
              </a:rPr>
              <a:t>Sunday</a:t>
            </a:r>
            <a:r>
              <a:rPr lang="it-IT" sz="3500" b="1" u="sng" dirty="0">
                <a:hlinkClick r:id="rId2" tooltip="(When) Are Religious People Nicer? Religious Salience and the 'Sunday Effect' on Pro-social Behavior"/>
              </a:rPr>
              <a:t> </a:t>
            </a:r>
            <a:r>
              <a:rPr lang="it-IT" sz="3500" b="1" u="sng" dirty="0" err="1">
                <a:hlinkClick r:id="rId2" tooltip="(When) Are Religious People Nicer? Religious Salience and the 'Sunday Effect' on Pro-social Behavior"/>
              </a:rPr>
              <a:t>Effect</a:t>
            </a:r>
            <a:r>
              <a:rPr lang="it-IT" sz="3500" b="1" u="sng" dirty="0">
                <a:hlinkClick r:id="rId2" tooltip="(When) Are Religious People Nicer? Religious Salience and the 'Sunday Effect' on Pro-social Behavior"/>
              </a:rPr>
              <a:t>' on Pro-social </a:t>
            </a:r>
            <a:r>
              <a:rPr lang="it-IT" sz="3500" b="1" u="sng" dirty="0" err="1">
                <a:hlinkClick r:id="rId2" tooltip="(When) Are Religious People Nicer? Religious Salience and the 'Sunday Effect' on Pro-social Behavior"/>
              </a:rPr>
              <a:t>Behavior</a:t>
            </a:r>
            <a:endParaRPr lang="it-IT" sz="3500" b="1" dirty="0"/>
          </a:p>
          <a:p>
            <a:pPr marL="0" indent="0">
              <a:buNone/>
            </a:pPr>
            <a:r>
              <a:rPr lang="en-US" sz="3500" dirty="0"/>
              <a:t/>
            </a:r>
            <a:br>
              <a:rPr lang="en-US" sz="3500" dirty="0"/>
            </a:br>
            <a:r>
              <a:rPr lang="en-US" sz="3500" dirty="0"/>
              <a:t>Author: Malhotra, Deepak</a:t>
            </a:r>
            <a:br>
              <a:rPr lang="en-US" sz="3500" dirty="0"/>
            </a:br>
            <a:r>
              <a:rPr lang="en-US" sz="3500" dirty="0"/>
              <a:t>Author Affiliation: Harvard U</a:t>
            </a:r>
            <a:br>
              <a:rPr lang="en-US" sz="3500" dirty="0"/>
            </a:br>
            <a:r>
              <a:rPr lang="en-US" sz="3500" dirty="0"/>
              <a:t>Source: Judgment and Decision Making, April 2010, v. 5, </a:t>
            </a:r>
            <a:r>
              <a:rPr lang="en-US" sz="3500" dirty="0" err="1"/>
              <a:t>iss</a:t>
            </a:r>
            <a:r>
              <a:rPr lang="en-US" sz="3500" dirty="0"/>
              <a:t>. 2, pp. 138-43</a:t>
            </a:r>
            <a:br>
              <a:rPr lang="en-US" sz="3500" dirty="0"/>
            </a:br>
            <a:r>
              <a:rPr lang="en-US" sz="3500" dirty="0"/>
              <a:t/>
            </a:r>
            <a:br>
              <a:rPr lang="en-US" sz="3500" dirty="0"/>
            </a:br>
            <a:r>
              <a:rPr lang="en-US" sz="3500" dirty="0"/>
              <a:t>Abstract: Prior research has found mixed evidence for the long-theorized link between religiosity and pro-social </a:t>
            </a:r>
            <a:r>
              <a:rPr lang="en-US" sz="3500" b="1" dirty="0"/>
              <a:t>behavior</a:t>
            </a:r>
            <a:r>
              <a:rPr lang="en-US" sz="3500" dirty="0"/>
              <a:t>. To help overcome this divergence, I hypothesize that pro-social </a:t>
            </a:r>
            <a:r>
              <a:rPr lang="en-US" sz="3500" b="1" dirty="0"/>
              <a:t>behavior</a:t>
            </a:r>
            <a:r>
              <a:rPr lang="en-US" sz="3500" dirty="0"/>
              <a:t> is linked not to religiosity per se, but rather to the salience of religion and </a:t>
            </a:r>
            <a:r>
              <a:rPr lang="en-US" sz="3500" b="1" dirty="0"/>
              <a:t>religious</a:t>
            </a:r>
            <a:r>
              <a:rPr lang="en-US" sz="3500" dirty="0"/>
              <a:t> norms. I report a field experiment that examined when auction participants will respond to an appeal to continue bidding for secular charitable causes. </a:t>
            </a:r>
            <a:r>
              <a:rPr lang="en-US" sz="3500" b="1" dirty="0"/>
              <a:t>Religious</a:t>
            </a:r>
            <a:r>
              <a:rPr lang="en-US" sz="3500" dirty="0"/>
              <a:t> individuals are more likely than non-</a:t>
            </a:r>
            <a:r>
              <a:rPr lang="en-US" sz="3500" b="1" dirty="0"/>
              <a:t>religious</a:t>
            </a:r>
            <a:r>
              <a:rPr lang="en-US" sz="3500" dirty="0"/>
              <a:t> individuals to respond to an appeal "for charity" only on days that they visit their place of worship; on other days of the week, religiosity has no effect. Notably, the result persists after controlling for a host of factors that may influence bidding, but disappears when the appeal "for charity" is replaced by an appeal to bid for other (i.e., competitive) reasons. Implications for the link between religion and pro-social </a:t>
            </a:r>
            <a:r>
              <a:rPr lang="en-US" sz="3500" b="1" dirty="0"/>
              <a:t>behavior</a:t>
            </a:r>
            <a:r>
              <a:rPr lang="en-US" sz="3500" dirty="0"/>
              <a:t> are discussed</a:t>
            </a:r>
            <a:r>
              <a:rPr lang="en-US" sz="3500" dirty="0" smtClean="0"/>
              <a:t>.</a:t>
            </a:r>
            <a:endParaRPr lang="it-IT" dirty="0"/>
          </a:p>
        </p:txBody>
      </p:sp>
    </p:spTree>
    <p:extLst>
      <p:ext uri="{BB962C8B-B14F-4D97-AF65-F5344CB8AC3E}">
        <p14:creationId xmlns:p14="http://schemas.microsoft.com/office/powerpoint/2010/main" val="3596916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6120680"/>
          </a:xfrm>
        </p:spPr>
        <p:txBody>
          <a:bodyPr>
            <a:normAutofit fontScale="70000" lnSpcReduction="20000"/>
          </a:bodyPr>
          <a:lstStyle/>
          <a:p>
            <a:pPr marL="0" indent="0">
              <a:buNone/>
            </a:pPr>
            <a:r>
              <a:rPr lang="en-US" sz="3300" b="1" u="sng" dirty="0">
                <a:hlinkClick r:id="rId2" tooltip="Household Repayment Behavior: The Role of Social Capital and Institutional, Political, and Religious Beliefs"/>
              </a:rPr>
              <a:t>Household Repayment Behavior: The Role of Social Capital and Institutional, Political, and Religious Beliefs</a:t>
            </a:r>
            <a:endParaRPr lang="it-IT" sz="3300" b="1" dirty="0"/>
          </a:p>
          <a:p>
            <a:pPr marL="0" indent="0">
              <a:buNone/>
            </a:pPr>
            <a:r>
              <a:rPr lang="en-US" sz="3300" dirty="0"/>
              <a:t/>
            </a:r>
            <a:br>
              <a:rPr lang="en-US" sz="3300" dirty="0"/>
            </a:br>
            <a:r>
              <a:rPr lang="en-US" sz="3300" dirty="0"/>
              <a:t>Author: </a:t>
            </a:r>
            <a:r>
              <a:rPr lang="en-US" sz="3300" dirty="0" err="1"/>
              <a:t>Georgarakos</a:t>
            </a:r>
            <a:r>
              <a:rPr lang="en-US" sz="3300" dirty="0"/>
              <a:t>, Dimitris; Furth, Sven</a:t>
            </a:r>
            <a:br>
              <a:rPr lang="en-US" sz="3300" dirty="0"/>
            </a:br>
            <a:r>
              <a:rPr lang="en-US" sz="3300" dirty="0"/>
              <a:t/>
            </a:r>
            <a:br>
              <a:rPr lang="en-US" sz="3300" dirty="0"/>
            </a:br>
            <a:r>
              <a:rPr lang="en-US" sz="3300" dirty="0"/>
              <a:t>Source: European Journal of Political Economy, March 2015, v. 37, pp. 249-65</a:t>
            </a:r>
            <a:br>
              <a:rPr lang="en-US" sz="3300" dirty="0"/>
            </a:br>
            <a:r>
              <a:rPr lang="en-US" sz="3300" dirty="0"/>
              <a:t/>
            </a:r>
            <a:br>
              <a:rPr lang="en-US" sz="3300" dirty="0"/>
            </a:br>
            <a:r>
              <a:rPr lang="en-US" sz="3300" dirty="0"/>
              <a:t>Abstract: We examine the influence of social capital and various prevailing beliefs on household repayment </a:t>
            </a:r>
            <a:r>
              <a:rPr lang="en-US" sz="3300" b="1" dirty="0"/>
              <a:t>behavior</a:t>
            </a:r>
            <a:r>
              <a:rPr lang="en-US" sz="3300" dirty="0"/>
              <a:t> in Europe, after accounting for household-specific characteristics and country differences in institutions. Arrears are more common among households living in regions with dense corruption beliefs, low confidence in institutions and authorities, and a low fraction of </a:t>
            </a:r>
            <a:r>
              <a:rPr lang="en-US" sz="3300" b="1" dirty="0"/>
              <a:t>religious</a:t>
            </a:r>
            <a:r>
              <a:rPr lang="en-US" sz="3300" dirty="0"/>
              <a:t> people. Moreover, high stocks of social capital reduce the likelihood of arrears, net of the influence of various potentially relevant factors. Households in these communities face a higher hazard of losing standing in the group and access to the positive externalities of social capital.</a:t>
            </a:r>
            <a:endParaRPr lang="it-IT" sz="3300" dirty="0"/>
          </a:p>
          <a:p>
            <a:pPr marL="0" indent="0">
              <a:buNone/>
            </a:pPr>
            <a:endParaRPr lang="it-IT" dirty="0"/>
          </a:p>
        </p:txBody>
      </p:sp>
    </p:spTree>
    <p:extLst>
      <p:ext uri="{BB962C8B-B14F-4D97-AF65-F5344CB8AC3E}">
        <p14:creationId xmlns:p14="http://schemas.microsoft.com/office/powerpoint/2010/main" val="3429421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6264696"/>
          </a:xfrm>
        </p:spPr>
        <p:txBody>
          <a:bodyPr>
            <a:noAutofit/>
          </a:bodyPr>
          <a:lstStyle/>
          <a:p>
            <a:pPr marL="0" indent="0">
              <a:buNone/>
            </a:pPr>
            <a:r>
              <a:rPr lang="en-US" sz="2100" b="1" u="sng" dirty="0">
                <a:hlinkClick r:id="rId2" tooltip="A Tale of Minorities: Evidence on Religious Ethics and Entrepreneurship"/>
              </a:rPr>
              <a:t>A Tale of Minorities: Evidence on Religious Ethics and Entrepreneurship</a:t>
            </a:r>
            <a:endParaRPr lang="it-IT" sz="2100" b="1" dirty="0"/>
          </a:p>
          <a:p>
            <a:pPr marL="0" indent="0">
              <a:buNone/>
            </a:pPr>
            <a:r>
              <a:rPr lang="en-US" sz="2100" dirty="0"/>
              <a:t/>
            </a:r>
            <a:br>
              <a:rPr lang="en-US" sz="2100" dirty="0"/>
            </a:br>
            <a:r>
              <a:rPr lang="en-US" sz="2100" dirty="0"/>
              <a:t>Author: </a:t>
            </a:r>
            <a:r>
              <a:rPr lang="en-US" sz="2100" dirty="0" err="1"/>
              <a:t>Nunziata</a:t>
            </a:r>
            <a:r>
              <a:rPr lang="en-US" sz="2100" dirty="0"/>
              <a:t>, Luca; Rocco, Lorenzo</a:t>
            </a:r>
            <a:br>
              <a:rPr lang="en-US" sz="2100" dirty="0"/>
            </a:br>
            <a:r>
              <a:rPr lang="en-US" sz="2100" dirty="0"/>
              <a:t>Author Affiliation: U Padua and IZA, Bonn; U Padua</a:t>
            </a:r>
            <a:br>
              <a:rPr lang="en-US" sz="2100" dirty="0"/>
            </a:br>
            <a:r>
              <a:rPr lang="en-US" sz="2100" dirty="0"/>
              <a:t>Source: Journal of Economic Growth, June 2016, v. 21, </a:t>
            </a:r>
            <a:r>
              <a:rPr lang="en-US" sz="2100" dirty="0" err="1"/>
              <a:t>iss</a:t>
            </a:r>
            <a:r>
              <a:rPr lang="en-US" sz="2100" dirty="0"/>
              <a:t>. 2, pp. 189-224</a:t>
            </a:r>
            <a:br>
              <a:rPr lang="en-US" sz="2100" dirty="0"/>
            </a:br>
            <a:r>
              <a:rPr lang="en-US" sz="2100" dirty="0"/>
              <a:t/>
            </a:r>
            <a:br>
              <a:rPr lang="en-US" sz="2100" dirty="0"/>
            </a:br>
            <a:r>
              <a:rPr lang="en-US" sz="2100" dirty="0"/>
              <a:t>Abstract: Does Protestantism </a:t>
            </a:r>
            <a:r>
              <a:rPr lang="en-US" sz="2100" dirty="0" err="1"/>
              <a:t>favour</a:t>
            </a:r>
            <a:r>
              <a:rPr lang="en-US" sz="2100" dirty="0"/>
              <a:t> </a:t>
            </a:r>
            <a:r>
              <a:rPr lang="en-US" sz="2100" b="1" dirty="0"/>
              <a:t>entrepreneurship</a:t>
            </a:r>
            <a:r>
              <a:rPr lang="en-US" sz="2100" dirty="0"/>
              <a:t> more than Catholicism does? We provide a novel way to answer this question by comparing Protestant and Catholic minorities using Swiss census data. Exploiting the strong adhesion of </a:t>
            </a:r>
            <a:r>
              <a:rPr lang="en-US" sz="2100" b="1" dirty="0"/>
              <a:t>religious</a:t>
            </a:r>
            <a:r>
              <a:rPr lang="en-US" sz="2100" dirty="0"/>
              <a:t> minorities to their denomination' ethical principles and the historical determination of the geographical distribution of denominations across Swiss cantons, we find that Protestantism is associated with a significantly higher propensity for </a:t>
            </a:r>
            <a:r>
              <a:rPr lang="en-US" sz="2100" b="1" dirty="0"/>
              <a:t>entrepreneurship</a:t>
            </a:r>
            <a:r>
              <a:rPr lang="en-US" sz="2100" dirty="0"/>
              <a:t>. The estimated difference ranges between 1.5 and 3.2% points, it is larger the smaller the size of the </a:t>
            </a:r>
            <a:r>
              <a:rPr lang="en-US" sz="2100" b="1" dirty="0"/>
              <a:t>religious</a:t>
            </a:r>
            <a:r>
              <a:rPr lang="en-US" sz="2100" dirty="0"/>
              <a:t> minority, it is mainly driven by prime age male </a:t>
            </a:r>
            <a:r>
              <a:rPr lang="en-US" sz="2100" b="1" dirty="0"/>
              <a:t>entrepreneurs</a:t>
            </a:r>
            <a:r>
              <a:rPr lang="en-US" sz="2100" dirty="0"/>
              <a:t> and it stands up to a number of robustness checks. No effects are found when comparing </a:t>
            </a:r>
            <a:r>
              <a:rPr lang="en-US" sz="2100" b="1" dirty="0"/>
              <a:t>religious</a:t>
            </a:r>
            <a:r>
              <a:rPr lang="en-US" sz="2100" dirty="0"/>
              <a:t> majorities, suggesting that the implications of </a:t>
            </a:r>
            <a:r>
              <a:rPr lang="en-US" sz="2100" b="1" dirty="0"/>
              <a:t>religious</a:t>
            </a:r>
            <a:r>
              <a:rPr lang="en-US" sz="2100" dirty="0"/>
              <a:t> ethical norms on economic outcomes emerge only when such norms are fully internalized</a:t>
            </a:r>
            <a:r>
              <a:rPr lang="en-US" sz="2100" dirty="0" smtClean="0"/>
              <a:t>.</a:t>
            </a:r>
            <a:endParaRPr lang="it-IT" sz="2100" dirty="0"/>
          </a:p>
        </p:txBody>
      </p:sp>
    </p:spTree>
    <p:extLst>
      <p:ext uri="{BB962C8B-B14F-4D97-AF65-F5344CB8AC3E}">
        <p14:creationId xmlns:p14="http://schemas.microsoft.com/office/powerpoint/2010/main" val="2380897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0070C0"/>
                </a:solidFill>
              </a:rPr>
              <a:t>La letteratura su economia e felicità</a:t>
            </a:r>
            <a:endParaRPr lang="it-IT" b="1" dirty="0">
              <a:solidFill>
                <a:srgbClr val="0070C0"/>
              </a:solidFill>
            </a:endParaRPr>
          </a:p>
        </p:txBody>
      </p:sp>
      <p:sp>
        <p:nvSpPr>
          <p:cNvPr id="3" name="Segnaposto contenuto 2"/>
          <p:cNvSpPr>
            <a:spLocks noGrp="1"/>
          </p:cNvSpPr>
          <p:nvPr>
            <p:ph idx="1"/>
          </p:nvPr>
        </p:nvSpPr>
        <p:spPr>
          <a:xfrm>
            <a:off x="457200" y="1600200"/>
            <a:ext cx="8229600" cy="4925144"/>
          </a:xfrm>
        </p:spPr>
        <p:txBody>
          <a:bodyPr/>
          <a:lstStyle/>
          <a:p>
            <a:pPr marL="0" indent="0">
              <a:buNone/>
            </a:pPr>
            <a:r>
              <a:rPr lang="it-IT" dirty="0" smtClean="0"/>
              <a:t>Attingendo a grandi database da questionari si indagano le determinanti del benessere soggettivo:</a:t>
            </a:r>
          </a:p>
          <a:p>
            <a:pPr>
              <a:buFontTx/>
              <a:buChar char="-"/>
            </a:pPr>
            <a:r>
              <a:rPr lang="it-IT" dirty="0" smtClean="0"/>
              <a:t>Il reddito (o la spesa per consumi) conta poco</a:t>
            </a:r>
          </a:p>
          <a:p>
            <a:pPr>
              <a:buFontTx/>
              <a:buChar char="-"/>
            </a:pPr>
            <a:r>
              <a:rPr lang="it-IT" dirty="0" smtClean="0"/>
              <a:t>Il reddito altrui conta (al contrario)</a:t>
            </a:r>
          </a:p>
          <a:p>
            <a:pPr>
              <a:buFontTx/>
              <a:buChar char="-"/>
            </a:pPr>
            <a:r>
              <a:rPr lang="it-IT" dirty="0" smtClean="0"/>
              <a:t>La salute conta</a:t>
            </a:r>
          </a:p>
          <a:p>
            <a:pPr>
              <a:buFontTx/>
              <a:buChar char="-"/>
            </a:pPr>
            <a:r>
              <a:rPr lang="it-IT" dirty="0" smtClean="0"/>
              <a:t>Le relazioni interpersonali contano</a:t>
            </a:r>
          </a:p>
          <a:p>
            <a:pPr>
              <a:buFontTx/>
              <a:buChar char="-"/>
            </a:pPr>
            <a:r>
              <a:rPr lang="it-IT" dirty="0" smtClean="0"/>
              <a:t>La religione conta</a:t>
            </a:r>
          </a:p>
          <a:p>
            <a:pPr marL="0" indent="0">
              <a:buNone/>
            </a:pPr>
            <a:endParaRPr lang="it-IT" dirty="0"/>
          </a:p>
        </p:txBody>
      </p:sp>
    </p:spTree>
    <p:extLst>
      <p:ext uri="{BB962C8B-B14F-4D97-AF65-F5344CB8AC3E}">
        <p14:creationId xmlns:p14="http://schemas.microsoft.com/office/powerpoint/2010/main" val="598450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712968" cy="922114"/>
          </a:xfrm>
        </p:spPr>
        <p:txBody>
          <a:bodyPr>
            <a:normAutofit fontScale="90000"/>
          </a:bodyPr>
          <a:lstStyle/>
          <a:p>
            <a:pPr algn="l"/>
            <a:r>
              <a:rPr lang="en-US" sz="2700" b="1" u="sng" dirty="0">
                <a:hlinkClick r:id="rId2" tooltip="Exploring Factors Affecting the Level of Happiness across Countries: A Conditional Robust Nonparametric Frontier Analysis"/>
              </a:rPr>
              <a:t>Exploring Factors Affecting the Level of Happiness across Countries: A Conditional Robust Nonparametric Frontier </a:t>
            </a:r>
            <a:r>
              <a:rPr lang="en-US" sz="2700" b="1" u="sng" dirty="0" smtClean="0">
                <a:hlinkClick r:id="rId2" tooltip="Exploring Factors Affecting the Level of Happiness across Countries: A Conditional Robust Nonparametric Frontier Analysis"/>
              </a:rPr>
              <a:t>Analysis</a:t>
            </a:r>
            <a:endParaRPr lang="it-IT" dirty="0"/>
          </a:p>
        </p:txBody>
      </p:sp>
      <p:sp>
        <p:nvSpPr>
          <p:cNvPr id="3" name="Segnaposto contenuto 2"/>
          <p:cNvSpPr>
            <a:spLocks noGrp="1"/>
          </p:cNvSpPr>
          <p:nvPr>
            <p:ph idx="1"/>
          </p:nvPr>
        </p:nvSpPr>
        <p:spPr/>
        <p:txBody>
          <a:bodyPr>
            <a:normAutofit fontScale="62500" lnSpcReduction="20000"/>
          </a:bodyPr>
          <a:lstStyle/>
          <a:p>
            <a:pPr marL="0" indent="0">
              <a:buNone/>
            </a:pPr>
            <a:r>
              <a:rPr lang="en-US" dirty="0"/>
              <a:t>Author: Cordero, Jose Manuel; Salinas-Jimenez, Javier; Salinas-Jimenez, M </a:t>
            </a:r>
            <a:r>
              <a:rPr lang="en-US" dirty="0" smtClean="0"/>
              <a:t>Mar</a:t>
            </a:r>
            <a:r>
              <a:rPr lang="en-US" dirty="0"/>
              <a:t/>
            </a:r>
            <a:br>
              <a:rPr lang="en-US" dirty="0"/>
            </a:br>
            <a:r>
              <a:rPr lang="en-US" dirty="0"/>
              <a:t>Source: European Journal of Operational Research, January 2017, v. 256, </a:t>
            </a:r>
            <a:r>
              <a:rPr lang="en-US" dirty="0" err="1"/>
              <a:t>iss</a:t>
            </a:r>
            <a:r>
              <a:rPr lang="en-US" dirty="0"/>
              <a:t>. 2, pp. 663-72</a:t>
            </a:r>
            <a:br>
              <a:rPr lang="en-US" dirty="0"/>
            </a:br>
            <a:r>
              <a:rPr lang="en-US" dirty="0"/>
              <a:t/>
            </a:r>
            <a:br>
              <a:rPr lang="en-US" dirty="0"/>
            </a:br>
            <a:r>
              <a:rPr lang="en-US" dirty="0"/>
              <a:t>Abstract: In this paper we propose an innovative approach based on life satisfaction to estimate efficiency measures for individuals considering how they convert their resources into higher levels of </a:t>
            </a:r>
            <a:r>
              <a:rPr lang="en-US" b="1" dirty="0"/>
              <a:t>happiness</a:t>
            </a:r>
            <a:r>
              <a:rPr lang="en-US" dirty="0"/>
              <a:t>. We use an extension of the conditional nonparametric robust approach which allows us to consider a mixed set of contextual variables that can affect the levels of life satisfaction. Our empirical analysis includes data about 31,854 individuals from 26 OECD countries participating in the last wave of the World Values Survey. Results obtained indicate that the most efficient individuals in achieving </a:t>
            </a:r>
            <a:r>
              <a:rPr lang="en-US" b="1" dirty="0"/>
              <a:t>happiness</a:t>
            </a:r>
            <a:r>
              <a:rPr lang="en-US" dirty="0"/>
              <a:t> tend to live in northern and central European countries whereas the less efficient individuals are found, in average, in Asian transitional economies. In addition, it is also found that most of the traditional determinants of wellbeing (e.g. age, marital status, </a:t>
            </a:r>
            <a:r>
              <a:rPr lang="en-US" b="1" dirty="0"/>
              <a:t>religion</a:t>
            </a:r>
            <a:r>
              <a:rPr lang="en-US" dirty="0"/>
              <a:t> or unemployment) also have a significant impact on efficiency measures.</a:t>
            </a:r>
            <a:endParaRPr lang="it-IT" dirty="0"/>
          </a:p>
          <a:p>
            <a:pPr marL="0" indent="0">
              <a:buNone/>
            </a:pPr>
            <a:endParaRPr lang="it-IT" dirty="0"/>
          </a:p>
        </p:txBody>
      </p:sp>
    </p:spTree>
    <p:extLst>
      <p:ext uri="{BB962C8B-B14F-4D97-AF65-F5344CB8AC3E}">
        <p14:creationId xmlns:p14="http://schemas.microsoft.com/office/powerpoint/2010/main" val="2094523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5721499"/>
          </a:xfrm>
        </p:spPr>
        <p:txBody>
          <a:bodyPr>
            <a:normAutofit fontScale="70000" lnSpcReduction="20000"/>
          </a:bodyPr>
          <a:lstStyle/>
          <a:p>
            <a:pPr marL="0" indent="0">
              <a:buNone/>
            </a:pPr>
            <a:r>
              <a:rPr lang="en-US" b="1" u="sng" dirty="0">
                <a:hlinkClick r:id="rId2" tooltip="The Direct and Indirect Impact of Religion on Well-Being in Germany"/>
              </a:rPr>
              <a:t>The Direct and Indirect Impact of Religion on Well-Being in Germany</a:t>
            </a:r>
            <a:endParaRPr lang="it-IT" b="1" dirty="0"/>
          </a:p>
          <a:p>
            <a:pPr marL="0" indent="0">
              <a:buNone/>
            </a:pPr>
            <a:r>
              <a:rPr lang="en-US" dirty="0"/>
              <a:t>Author: </a:t>
            </a:r>
            <a:r>
              <a:rPr lang="en-US" dirty="0" err="1"/>
              <a:t>Groezinger</a:t>
            </a:r>
            <a:r>
              <a:rPr lang="en-US" dirty="0"/>
              <a:t>, </a:t>
            </a:r>
            <a:r>
              <a:rPr lang="en-US" dirty="0" err="1"/>
              <a:t>Gerd</a:t>
            </a:r>
            <a:r>
              <a:rPr lang="en-US" dirty="0"/>
              <a:t>; </a:t>
            </a:r>
            <a:r>
              <a:rPr lang="en-US" dirty="0" err="1"/>
              <a:t>Matiaske</a:t>
            </a:r>
            <a:r>
              <a:rPr lang="en-US" dirty="0"/>
              <a:t>, Wenzel</a:t>
            </a:r>
            <a:br>
              <a:rPr lang="en-US" dirty="0"/>
            </a:br>
            <a:r>
              <a:rPr lang="en-US" dirty="0" smtClean="0"/>
              <a:t>Source</a:t>
            </a:r>
            <a:r>
              <a:rPr lang="en-US" dirty="0"/>
              <a:t>: Social Indicators Research, April 2014, v. 116, </a:t>
            </a:r>
            <a:r>
              <a:rPr lang="en-US" dirty="0" err="1"/>
              <a:t>iss</a:t>
            </a:r>
            <a:r>
              <a:rPr lang="en-US" dirty="0"/>
              <a:t>. 2, pp. 373-87</a:t>
            </a:r>
            <a:br>
              <a:rPr lang="en-US" dirty="0"/>
            </a:br>
            <a:r>
              <a:rPr lang="en-US" dirty="0"/>
              <a:t/>
            </a:r>
            <a:br>
              <a:rPr lang="en-US" dirty="0"/>
            </a:br>
            <a:r>
              <a:rPr lang="en-US" dirty="0"/>
              <a:t>Abstract: A European Social Survey (ESS)--based study of </a:t>
            </a:r>
            <a:r>
              <a:rPr lang="en-US" b="1" dirty="0"/>
              <a:t>Clark</a:t>
            </a:r>
            <a:r>
              <a:rPr lang="en-US" dirty="0"/>
              <a:t> and </a:t>
            </a:r>
            <a:r>
              <a:rPr lang="en-US" b="1" dirty="0" err="1"/>
              <a:t>Lelkes</a:t>
            </a:r>
            <a:r>
              <a:rPr lang="en-US" dirty="0"/>
              <a:t> on the European level showed a double positive connection between </a:t>
            </a:r>
            <a:r>
              <a:rPr lang="en-US" b="1" dirty="0"/>
              <a:t>religion</a:t>
            </a:r>
            <a:r>
              <a:rPr lang="en-US" dirty="0"/>
              <a:t> and life-satisfaction: not only did a personal involvement have a positive impact, but there was also a regional externality. Even atheists seemed to be happier in areas with many religious people. However, the regional structure of the ESS can be seen as methodologically doubtful. We therefore replicated the study with more rich German data. In our study, we confirm the positive individual effect of </a:t>
            </a:r>
            <a:r>
              <a:rPr lang="en-US" b="1" dirty="0"/>
              <a:t>religion</a:t>
            </a:r>
            <a:r>
              <a:rPr lang="en-US" dirty="0"/>
              <a:t>, but we did find a negative regional externality. However, further analysis revealed, this was an effect of an omitted variable: the degree of urbanization. In a more detailed approach we show that this effect is confined to areas with a protestant majority. We conclude that the positive degree of urbanization influence on life-satisfaction is presumably due to the chance for more political participation in the (protestant) city states in Germany.</a:t>
            </a:r>
            <a:endParaRPr lang="it-IT" dirty="0"/>
          </a:p>
        </p:txBody>
      </p:sp>
    </p:spTree>
    <p:extLst>
      <p:ext uri="{BB962C8B-B14F-4D97-AF65-F5344CB8AC3E}">
        <p14:creationId xmlns:p14="http://schemas.microsoft.com/office/powerpoint/2010/main" val="2809083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332656"/>
            <a:ext cx="8640960" cy="5793507"/>
          </a:xfrm>
        </p:spPr>
        <p:txBody>
          <a:bodyPr>
            <a:normAutofit fontScale="62500" lnSpcReduction="20000"/>
          </a:bodyPr>
          <a:lstStyle/>
          <a:p>
            <a:pPr marL="0" indent="0">
              <a:buNone/>
            </a:pPr>
            <a:r>
              <a:rPr lang="en-US" sz="3400" b="1" u="sng" dirty="0" smtClean="0">
                <a:hlinkClick r:id="rId2" tooltip="Religious Attendance, Stress, and Happiness in South Korea: Do Gender and Religious Affiliation Matter?"/>
              </a:rPr>
              <a:t>Religious Attendance, Stress, and Happiness in South Korea: Do Gender and Religious Affiliation Matter?</a:t>
            </a:r>
            <a:endParaRPr lang="it-IT" sz="3400" b="1" dirty="0" smtClean="0"/>
          </a:p>
          <a:p>
            <a:pPr marL="0" indent="0">
              <a:buNone/>
            </a:pPr>
            <a:r>
              <a:rPr lang="en-US" sz="3400" dirty="0" smtClean="0"/>
              <a:t/>
            </a:r>
            <a:br>
              <a:rPr lang="en-US" sz="3400" dirty="0" smtClean="0"/>
            </a:br>
            <a:r>
              <a:rPr lang="en-US" sz="3400" dirty="0" smtClean="0"/>
              <a:t>Author: Jung, Jong Hyun</a:t>
            </a:r>
            <a:br>
              <a:rPr lang="en-US" sz="3400" dirty="0" smtClean="0"/>
            </a:br>
            <a:r>
              <a:rPr lang="en-US" sz="3400" dirty="0" smtClean="0"/>
              <a:t/>
            </a:r>
            <a:br>
              <a:rPr lang="en-US" sz="3400" dirty="0" smtClean="0"/>
            </a:br>
            <a:r>
              <a:rPr lang="en-US" sz="3400" dirty="0" smtClean="0"/>
              <a:t>Source: Social Indicators Research, September 2014, v. 118, </a:t>
            </a:r>
            <a:r>
              <a:rPr lang="en-US" sz="3400" dirty="0" err="1" smtClean="0"/>
              <a:t>iss</a:t>
            </a:r>
            <a:r>
              <a:rPr lang="en-US" sz="3400" dirty="0" smtClean="0"/>
              <a:t>. 3, pp. 1125-45</a:t>
            </a:r>
            <a:br>
              <a:rPr lang="en-US" sz="3400" dirty="0" smtClean="0"/>
            </a:br>
            <a:r>
              <a:rPr lang="en-US" sz="3400" dirty="0" smtClean="0"/>
              <a:t/>
            </a:r>
            <a:br>
              <a:rPr lang="en-US" sz="3400" dirty="0" smtClean="0"/>
            </a:br>
            <a:r>
              <a:rPr lang="en-US" sz="3400" dirty="0" smtClean="0"/>
              <a:t>Abstract: Is religious attendance positively associated with </a:t>
            </a:r>
            <a:r>
              <a:rPr lang="en-US" sz="3400" b="1" dirty="0" smtClean="0"/>
              <a:t>happiness</a:t>
            </a:r>
            <a:r>
              <a:rPr lang="en-US" sz="3400" dirty="0" smtClean="0"/>
              <a:t> in South Korea? If yes, can religious attendance buffer against the harmful effect of stress on </a:t>
            </a:r>
            <a:r>
              <a:rPr lang="en-US" sz="3400" b="1" dirty="0" smtClean="0"/>
              <a:t>happiness</a:t>
            </a:r>
            <a:r>
              <a:rPr lang="en-US" sz="3400" dirty="0" smtClean="0"/>
              <a:t>? Moreover, do gender and religious affiliation modify these associations? This study addresses these questions with data from 2009 Korean General Social Survey which is a nationally representative survey (N = 1,599). Ordinal least square regression analyses reveal that although the effect size is relatively small, religious attendance is associated with a higher level of </a:t>
            </a:r>
            <a:r>
              <a:rPr lang="en-US" sz="3400" b="1" dirty="0" smtClean="0"/>
              <a:t>happiness</a:t>
            </a:r>
            <a:r>
              <a:rPr lang="en-US" sz="3400" dirty="0" smtClean="0"/>
              <a:t> in South Korea. However, this positive effect holds only for women and only for Protestants. In addition, an interaction effect between religious attendance and stress is observed for women only; the negative association between stress and </a:t>
            </a:r>
            <a:r>
              <a:rPr lang="en-US" sz="3400" b="1" dirty="0" smtClean="0"/>
              <a:t>happiness</a:t>
            </a:r>
            <a:r>
              <a:rPr lang="en-US" sz="3400" dirty="0" smtClean="0"/>
              <a:t> is weakened among those women who report more frequent church attendance. In this regard, a high level of church attendance buffers against the deleterious effects of stress on </a:t>
            </a:r>
            <a:r>
              <a:rPr lang="en-US" sz="3400" b="1" dirty="0" smtClean="0"/>
              <a:t>happiness</a:t>
            </a:r>
            <a:r>
              <a:rPr lang="en-US" sz="3400" dirty="0" smtClean="0"/>
              <a:t> for women. I discuss the implications of the findings with regard to theories about </a:t>
            </a:r>
            <a:r>
              <a:rPr lang="en-US" sz="3400" b="1" dirty="0" smtClean="0"/>
              <a:t>religion</a:t>
            </a:r>
            <a:r>
              <a:rPr lang="en-US" sz="3400" dirty="0" smtClean="0"/>
              <a:t>, mental health, and gender in South Korean context.</a:t>
            </a:r>
            <a:endParaRPr lang="it-IT" sz="3400" dirty="0" smtClean="0"/>
          </a:p>
          <a:p>
            <a:endParaRPr lang="it-IT" dirty="0"/>
          </a:p>
        </p:txBody>
      </p:sp>
    </p:spTree>
    <p:extLst>
      <p:ext uri="{BB962C8B-B14F-4D97-AF65-F5344CB8AC3E}">
        <p14:creationId xmlns:p14="http://schemas.microsoft.com/office/powerpoint/2010/main" val="2337313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b="1" dirty="0" smtClean="0">
                <a:solidFill>
                  <a:srgbClr val="0070C0"/>
                </a:solidFill>
              </a:rPr>
              <a:t>Beni relazionali (1)</a:t>
            </a:r>
            <a:endParaRPr lang="it-IT" b="1" dirty="0">
              <a:solidFill>
                <a:srgbClr val="0070C0"/>
              </a:solidFill>
            </a:endParaRPr>
          </a:p>
        </p:txBody>
      </p:sp>
      <p:sp>
        <p:nvSpPr>
          <p:cNvPr id="3" name="Segnaposto contenuto 2"/>
          <p:cNvSpPr>
            <a:spLocks noGrp="1"/>
          </p:cNvSpPr>
          <p:nvPr>
            <p:ph idx="1"/>
          </p:nvPr>
        </p:nvSpPr>
        <p:spPr>
          <a:xfrm>
            <a:off x="467544" y="1340768"/>
            <a:ext cx="8229600" cy="5289451"/>
          </a:xfrm>
        </p:spPr>
        <p:txBody>
          <a:bodyPr>
            <a:normAutofit fontScale="85000" lnSpcReduction="20000"/>
          </a:bodyPr>
          <a:lstStyle/>
          <a:p>
            <a:pPr marL="0" indent="0">
              <a:buNone/>
            </a:pPr>
            <a:r>
              <a:rPr lang="it-IT" dirty="0"/>
              <a:t>Sono entità immateriali: </a:t>
            </a:r>
            <a:endParaRPr lang="it-IT" dirty="0" smtClean="0"/>
          </a:p>
          <a:p>
            <a:pPr marL="571500" indent="-571500">
              <a:buAutoNum type="romanLcParenR"/>
            </a:pPr>
            <a:r>
              <a:rPr lang="it-IT" dirty="0" smtClean="0"/>
              <a:t>generate </a:t>
            </a:r>
            <a:r>
              <a:rPr lang="it-IT" dirty="0"/>
              <a:t>dalle interazioni personalizzate tra due o più persone; </a:t>
            </a:r>
            <a:endParaRPr lang="it-IT" dirty="0" smtClean="0"/>
          </a:p>
          <a:p>
            <a:pPr marL="0" indent="0">
              <a:buNone/>
            </a:pPr>
            <a:r>
              <a:rPr lang="it-IT" dirty="0" smtClean="0"/>
              <a:t>ii</a:t>
            </a:r>
            <a:r>
              <a:rPr lang="it-IT" dirty="0"/>
              <a:t>) </a:t>
            </a:r>
            <a:r>
              <a:rPr lang="it-IT" dirty="0" smtClean="0"/>
              <a:t>  che </a:t>
            </a:r>
            <a:r>
              <a:rPr lang="it-IT" dirty="0"/>
              <a:t>hanno un valore per le persone </a:t>
            </a:r>
            <a:r>
              <a:rPr lang="it-IT" dirty="0" smtClean="0"/>
              <a:t>coinvolte</a:t>
            </a:r>
          </a:p>
          <a:p>
            <a:pPr marL="0" indent="0">
              <a:buNone/>
            </a:pPr>
            <a:r>
              <a:rPr lang="it-IT" dirty="0"/>
              <a:t>	-</a:t>
            </a:r>
            <a:r>
              <a:rPr lang="it-IT" dirty="0" smtClean="0"/>
              <a:t> </a:t>
            </a:r>
            <a:r>
              <a:rPr lang="it-IT" dirty="0"/>
              <a:t>o perché sono "consumate" nel corso dell'interazione stessa (ad esempio la cordialità della comunicazione tra parrucchiera e cliente </a:t>
            </a:r>
            <a:r>
              <a:rPr lang="it-IT" dirty="0" smtClean="0"/>
              <a:t>o dello </a:t>
            </a:r>
            <a:r>
              <a:rPr lang="it-IT" dirty="0"/>
              <a:t>scambio di battute tra due </a:t>
            </a:r>
            <a:r>
              <a:rPr lang="it-IT" dirty="0" smtClean="0"/>
              <a:t>colleghi </a:t>
            </a:r>
            <a:r>
              <a:rPr lang="it-IT" dirty="0"/>
              <a:t>che si incontrano  brevemente </a:t>
            </a:r>
            <a:r>
              <a:rPr lang="it-IT" dirty="0" smtClean="0"/>
              <a:t>nel corridoio)</a:t>
            </a:r>
          </a:p>
          <a:p>
            <a:pPr marL="0" indent="0">
              <a:buNone/>
            </a:pPr>
            <a:r>
              <a:rPr lang="it-IT" dirty="0"/>
              <a:t>	</a:t>
            </a:r>
            <a:r>
              <a:rPr lang="it-IT" dirty="0" smtClean="0"/>
              <a:t>-  </a:t>
            </a:r>
            <a:r>
              <a:rPr lang="it-IT" dirty="0"/>
              <a:t>o perché consentono loro di ottenere migliori </a:t>
            </a:r>
            <a:r>
              <a:rPr lang="it-IT" i="1" dirty="0" err="1"/>
              <a:t>outcome</a:t>
            </a:r>
            <a:r>
              <a:rPr lang="it-IT" dirty="0"/>
              <a:t> dalle loro interazioni (un esempio è lo specifico gergo sviluppato da un team di tecnici impegnati in un progetto di ricerca e sviluppo; un altro è la confidenza esistente tra un paziente e un </a:t>
            </a:r>
            <a:r>
              <a:rPr lang="it-IT" dirty="0" smtClean="0"/>
              <a:t>medico)</a:t>
            </a:r>
            <a:endParaRPr lang="it-IT" dirty="0"/>
          </a:p>
        </p:txBody>
      </p:sp>
    </p:spTree>
    <p:extLst>
      <p:ext uri="{BB962C8B-B14F-4D97-AF65-F5344CB8AC3E}">
        <p14:creationId xmlns:p14="http://schemas.microsoft.com/office/powerpoint/2010/main" val="407043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720080"/>
          </a:xfrm>
        </p:spPr>
        <p:txBody>
          <a:bodyPr>
            <a:normAutofit fontScale="90000"/>
          </a:bodyPr>
          <a:lstStyle/>
          <a:p>
            <a:r>
              <a:rPr lang="it-IT" b="1" dirty="0" smtClean="0">
                <a:solidFill>
                  <a:srgbClr val="0070C0"/>
                </a:solidFill>
              </a:rPr>
              <a:t>Beni relazionali (2)</a:t>
            </a:r>
            <a:endParaRPr lang="it-IT" b="1" dirty="0">
              <a:solidFill>
                <a:srgbClr val="0070C0"/>
              </a:solidFill>
            </a:endParaRPr>
          </a:p>
        </p:txBody>
      </p:sp>
      <p:sp>
        <p:nvSpPr>
          <p:cNvPr id="3" name="Segnaposto contenuto 2"/>
          <p:cNvSpPr>
            <a:spLocks noGrp="1"/>
          </p:cNvSpPr>
          <p:nvPr>
            <p:ph idx="1"/>
          </p:nvPr>
        </p:nvSpPr>
        <p:spPr>
          <a:xfrm>
            <a:off x="467544" y="1124744"/>
            <a:ext cx="8229600" cy="5472609"/>
          </a:xfrm>
        </p:spPr>
        <p:txBody>
          <a:bodyPr>
            <a:noAutofit/>
          </a:bodyPr>
          <a:lstStyle/>
          <a:p>
            <a:pPr marL="0" indent="0">
              <a:buNone/>
            </a:pPr>
            <a:r>
              <a:rPr lang="it-IT" sz="2800" dirty="0" smtClean="0"/>
              <a:t>Qui entrano in gioco:</a:t>
            </a:r>
          </a:p>
          <a:p>
            <a:pPr marL="571500" indent="-571500">
              <a:buAutoNum type="romanLcParenR"/>
            </a:pPr>
            <a:r>
              <a:rPr lang="it-IT" sz="2800" dirty="0" smtClean="0"/>
              <a:t>particolari competenze (</a:t>
            </a:r>
            <a:r>
              <a:rPr lang="it-IT" sz="2800" dirty="0" err="1" smtClean="0"/>
              <a:t>relational</a:t>
            </a:r>
            <a:r>
              <a:rPr lang="it-IT" sz="2800" dirty="0" smtClean="0"/>
              <a:t> </a:t>
            </a:r>
            <a:r>
              <a:rPr lang="it-IT" sz="2800" dirty="0" err="1" smtClean="0"/>
              <a:t>skills</a:t>
            </a:r>
            <a:r>
              <a:rPr lang="it-IT" sz="2800" dirty="0" smtClean="0"/>
              <a:t>)</a:t>
            </a:r>
          </a:p>
          <a:p>
            <a:pPr marL="571500" indent="-571500">
              <a:buAutoNum type="romanLcParenR" startAt="2"/>
            </a:pPr>
            <a:r>
              <a:rPr lang="it-IT" sz="2800" dirty="0" smtClean="0"/>
              <a:t>gratuità (se i due non riescono a distaccarsi un po’ dai propri interessi o obiettivi non c’è una vera relazione interpersonale)</a:t>
            </a:r>
          </a:p>
          <a:p>
            <a:pPr marL="571500" indent="-571500">
              <a:buAutoNum type="romanLcParenR" startAt="2"/>
            </a:pPr>
            <a:r>
              <a:rPr lang="it-IT" sz="2800" dirty="0" smtClean="0"/>
              <a:t>la convinzione che la «comunione» è preziosa e per essa merita pagare un costo</a:t>
            </a:r>
          </a:p>
          <a:p>
            <a:pPr marL="0" indent="0">
              <a:buNone/>
            </a:pPr>
            <a:endParaRPr lang="it-IT" sz="1200" dirty="0"/>
          </a:p>
          <a:p>
            <a:pPr marL="0" indent="0">
              <a:buNone/>
            </a:pPr>
            <a:r>
              <a:rPr lang="it-IT" sz="2800" dirty="0" smtClean="0"/>
              <a:t>Qui entrano in gioco convinzioni religiose, o per lo meno il loro «precipitato culturale»</a:t>
            </a:r>
          </a:p>
          <a:p>
            <a:pPr marL="0" indent="0">
              <a:buNone/>
            </a:pPr>
            <a:r>
              <a:rPr lang="it-IT" sz="2800" dirty="0" smtClean="0"/>
              <a:t>Economia e «carismi», religiosi certamente, ma non solo (Bruni-</a:t>
            </a:r>
            <a:r>
              <a:rPr lang="it-IT" sz="2800" dirty="0" err="1" smtClean="0"/>
              <a:t>Smerilli</a:t>
            </a:r>
            <a:r>
              <a:rPr lang="it-IT" sz="2800" dirty="0" smtClean="0"/>
              <a:t>, Benedetta economia)</a:t>
            </a:r>
            <a:endParaRPr lang="it-IT" sz="2800" dirty="0"/>
          </a:p>
        </p:txBody>
      </p:sp>
    </p:spTree>
    <p:extLst>
      <p:ext uri="{BB962C8B-B14F-4D97-AF65-F5344CB8AC3E}">
        <p14:creationId xmlns:p14="http://schemas.microsoft.com/office/powerpoint/2010/main" val="275783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normAutofit/>
          </a:bodyPr>
          <a:lstStyle/>
          <a:p>
            <a:r>
              <a:rPr lang="it-IT" sz="4000" b="1" dirty="0" smtClean="0">
                <a:solidFill>
                  <a:srgbClr val="0070C0"/>
                </a:solidFill>
              </a:rPr>
              <a:t>Due mondi che non si toccano?</a:t>
            </a:r>
            <a:endParaRPr lang="it-IT" sz="4000" b="1" dirty="0">
              <a:solidFill>
                <a:srgbClr val="0070C0"/>
              </a:solidFill>
            </a:endParaRPr>
          </a:p>
        </p:txBody>
      </p:sp>
      <p:sp>
        <p:nvSpPr>
          <p:cNvPr id="3" name="Segnaposto contenuto 2"/>
          <p:cNvSpPr>
            <a:spLocks noGrp="1"/>
          </p:cNvSpPr>
          <p:nvPr>
            <p:ph idx="1"/>
          </p:nvPr>
        </p:nvSpPr>
        <p:spPr>
          <a:xfrm>
            <a:off x="457200" y="1484784"/>
            <a:ext cx="8229600" cy="4824536"/>
          </a:xfrm>
        </p:spPr>
        <p:txBody>
          <a:bodyPr>
            <a:normAutofit fontScale="85000" lnSpcReduction="20000"/>
          </a:bodyPr>
          <a:lstStyle/>
          <a:p>
            <a:pPr marL="0" indent="0">
              <a:buNone/>
            </a:pPr>
            <a:r>
              <a:rPr lang="en-US" dirty="0" smtClean="0"/>
              <a:t>“…the two great forming agencies of the world's history have been the religious and the economic. …</a:t>
            </a:r>
          </a:p>
          <a:p>
            <a:pPr marL="0" indent="0">
              <a:buNone/>
            </a:pPr>
            <a:r>
              <a:rPr lang="en-US" dirty="0" smtClean="0"/>
              <a:t>Religious motives are more intense than economic, but their direct action seldom extends over so large a part of life. </a:t>
            </a:r>
          </a:p>
          <a:p>
            <a:pPr marL="0" indent="0">
              <a:buNone/>
            </a:pPr>
            <a:r>
              <a:rPr lang="en-US" dirty="0" smtClean="0"/>
              <a:t>For the business by which a person earns his livelihood generally fills his thoughts during by far the greater part of those hours in which his mind is at its best; during them his character is being formed by the way in which he uses his faculties in his work, by the thoughts and the feelings which it suggests, and by his relations to his associates in work, his employers or his employees.</a:t>
            </a:r>
          </a:p>
          <a:p>
            <a:pPr marL="0" indent="0">
              <a:buNone/>
            </a:pPr>
            <a:r>
              <a:rPr lang="en-US" dirty="0" smtClean="0"/>
              <a:t>Alfred Marshall, Principles of Economics, 1890)</a:t>
            </a:r>
            <a:endParaRPr lang="it-IT" dirty="0"/>
          </a:p>
          <a:p>
            <a:pPr marL="0" indent="0">
              <a:buNone/>
            </a:pPr>
            <a:endParaRPr lang="it-IT" dirty="0"/>
          </a:p>
        </p:txBody>
      </p:sp>
    </p:spTree>
    <p:extLst>
      <p:ext uri="{BB962C8B-B14F-4D97-AF65-F5344CB8AC3E}">
        <p14:creationId xmlns:p14="http://schemas.microsoft.com/office/powerpoint/2010/main" val="283119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850106"/>
          </a:xfrm>
        </p:spPr>
        <p:txBody>
          <a:bodyPr>
            <a:normAutofit/>
          </a:bodyPr>
          <a:lstStyle/>
          <a:p>
            <a:r>
              <a:rPr lang="it-IT" b="1" dirty="0" smtClean="0">
                <a:solidFill>
                  <a:srgbClr val="0070C0"/>
                </a:solidFill>
              </a:rPr>
              <a:t>Economia e «carismi»</a:t>
            </a:r>
            <a:endParaRPr lang="it-IT" b="1" dirty="0">
              <a:solidFill>
                <a:srgbClr val="0070C0"/>
              </a:solidFill>
            </a:endParaRPr>
          </a:p>
        </p:txBody>
      </p:sp>
      <p:sp>
        <p:nvSpPr>
          <p:cNvPr id="3" name="Segnaposto contenuto 2"/>
          <p:cNvSpPr>
            <a:spLocks noGrp="1"/>
          </p:cNvSpPr>
          <p:nvPr>
            <p:ph idx="1"/>
          </p:nvPr>
        </p:nvSpPr>
        <p:spPr>
          <a:xfrm>
            <a:off x="251520" y="1340768"/>
            <a:ext cx="8568952" cy="5184576"/>
          </a:xfrm>
        </p:spPr>
        <p:txBody>
          <a:bodyPr>
            <a:noAutofit/>
          </a:bodyPr>
          <a:lstStyle/>
          <a:p>
            <a:pPr marL="0" indent="0">
              <a:buNone/>
            </a:pPr>
            <a:r>
              <a:rPr lang="it-IT" sz="2100" dirty="0" smtClean="0"/>
              <a:t>«…con </a:t>
            </a:r>
            <a:r>
              <a:rPr lang="it-IT" sz="2100" dirty="0"/>
              <a:t>“carisma” intenderemo </a:t>
            </a:r>
            <a:r>
              <a:rPr lang="it-IT" sz="2100" i="1" dirty="0"/>
              <a:t>un dono di occhi capaci di vedere cose che gli altri (che non hanno quel carisma o che non ne partecipano) non </a:t>
            </a:r>
            <a:r>
              <a:rPr lang="it-IT" sz="2100" i="1" dirty="0" smtClean="0"/>
              <a:t>vedono</a:t>
            </a:r>
            <a:r>
              <a:rPr lang="it-IT" sz="2100" dirty="0" smtClean="0"/>
              <a:t>»  (Bruni-</a:t>
            </a:r>
            <a:r>
              <a:rPr lang="it-IT" sz="2100" dirty="0" err="1" smtClean="0"/>
              <a:t>Smerilli</a:t>
            </a:r>
            <a:r>
              <a:rPr lang="it-IT" sz="2100" dirty="0" smtClean="0"/>
              <a:t>, Benedetta economia)</a:t>
            </a:r>
          </a:p>
          <a:p>
            <a:pPr marL="0" indent="0">
              <a:buNone/>
            </a:pPr>
            <a:r>
              <a:rPr lang="it-IT" sz="2100" dirty="0" smtClean="0"/>
              <a:t>Carismi religiosi, ma non necessariamente </a:t>
            </a:r>
          </a:p>
          <a:p>
            <a:pPr marL="0" indent="0">
              <a:buNone/>
            </a:pPr>
            <a:r>
              <a:rPr lang="it-IT" sz="2100" dirty="0" smtClean="0"/>
              <a:t>Il «carisma dell’unità» di Chiara Lubich, che mi coinvolge personalmente</a:t>
            </a:r>
          </a:p>
          <a:p>
            <a:pPr marL="0" indent="0">
              <a:buNone/>
            </a:pPr>
            <a:r>
              <a:rPr lang="it-IT" sz="2100" dirty="0" smtClean="0"/>
              <a:t>Il dolore (in tutti i sensi) accettato per e trasformato dall’amore </a:t>
            </a:r>
          </a:p>
          <a:p>
            <a:pPr marL="0" indent="0">
              <a:buNone/>
            </a:pPr>
            <a:r>
              <a:rPr lang="it-IT" sz="2100" dirty="0" smtClean="0"/>
              <a:t>Con l’effetto di creare sorprendentemente «comunione»:</a:t>
            </a:r>
          </a:p>
          <a:p>
            <a:pPr>
              <a:buFontTx/>
              <a:buChar char="-"/>
            </a:pPr>
            <a:r>
              <a:rPr lang="it-IT" sz="2100" dirty="0" smtClean="0"/>
              <a:t>nei rapporti familiari</a:t>
            </a:r>
          </a:p>
          <a:p>
            <a:pPr>
              <a:buFontTx/>
              <a:buChar char="-"/>
            </a:pPr>
            <a:r>
              <a:rPr lang="it-IT" sz="2100" dirty="0" smtClean="0"/>
              <a:t>in ambito pedagogico</a:t>
            </a:r>
          </a:p>
          <a:p>
            <a:pPr>
              <a:buFontTx/>
              <a:buChar char="-"/>
            </a:pPr>
            <a:r>
              <a:rPr lang="it-IT" sz="2100" dirty="0" smtClean="0"/>
              <a:t>in ambito politico</a:t>
            </a:r>
          </a:p>
          <a:p>
            <a:pPr>
              <a:buFontTx/>
              <a:buChar char="-"/>
            </a:pPr>
            <a:r>
              <a:rPr lang="it-IT" sz="2100" dirty="0"/>
              <a:t>i</a:t>
            </a:r>
            <a:r>
              <a:rPr lang="it-IT" sz="2100" dirty="0" smtClean="0"/>
              <a:t>n ambito interreligioso (lei fondatrice di un movimento della chiesa cattolica, con cristiani di altre denominazioni, con credenti di altre religioni </a:t>
            </a:r>
          </a:p>
          <a:p>
            <a:pPr marL="0" indent="0">
              <a:buNone/>
            </a:pPr>
            <a:r>
              <a:rPr lang="it-IT" sz="2100" dirty="0" smtClean="0"/>
              <a:t>Proponendo e vivendo un’esperienza di «comunione dei beni</a:t>
            </a:r>
          </a:p>
        </p:txBody>
      </p:sp>
    </p:spTree>
    <p:extLst>
      <p:ext uri="{BB962C8B-B14F-4D97-AF65-F5344CB8AC3E}">
        <p14:creationId xmlns:p14="http://schemas.microsoft.com/office/powerpoint/2010/main" val="262293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88640"/>
            <a:ext cx="8229600" cy="778098"/>
          </a:xfrm>
        </p:spPr>
        <p:txBody>
          <a:bodyPr>
            <a:normAutofit/>
          </a:bodyPr>
          <a:lstStyle/>
          <a:p>
            <a:r>
              <a:rPr lang="it-IT" sz="4000" b="1" dirty="0" smtClean="0">
                <a:solidFill>
                  <a:srgbClr val="0070C0"/>
                </a:solidFill>
              </a:rPr>
              <a:t>Economia di Comunione</a:t>
            </a:r>
            <a:endParaRPr lang="it-IT" sz="4000" b="1" dirty="0">
              <a:solidFill>
                <a:srgbClr val="0070C0"/>
              </a:solidFill>
            </a:endParaRPr>
          </a:p>
        </p:txBody>
      </p:sp>
      <p:sp>
        <p:nvSpPr>
          <p:cNvPr id="3" name="Segnaposto contenuto 2"/>
          <p:cNvSpPr>
            <a:spLocks noGrp="1"/>
          </p:cNvSpPr>
          <p:nvPr>
            <p:ph idx="1"/>
          </p:nvPr>
        </p:nvSpPr>
        <p:spPr>
          <a:xfrm>
            <a:off x="457200" y="1268760"/>
            <a:ext cx="8229600" cy="4857403"/>
          </a:xfrm>
        </p:spPr>
        <p:txBody>
          <a:bodyPr>
            <a:normAutofit fontScale="92500" lnSpcReduction="10000"/>
          </a:bodyPr>
          <a:lstStyle/>
          <a:p>
            <a:pPr marL="0" indent="0">
              <a:buNone/>
            </a:pPr>
            <a:r>
              <a:rPr lang="it-IT" dirty="0" smtClean="0"/>
              <a:t>Di fronte a povertà e disuguaglianza, l’invito a fare economia, fare impresa, per riavvicinare (San Paolo del Brasile, 1991)</a:t>
            </a:r>
          </a:p>
          <a:p>
            <a:pPr marL="0" indent="0">
              <a:buNone/>
            </a:pPr>
            <a:r>
              <a:rPr lang="it-IT" dirty="0" smtClean="0"/>
              <a:t>Condividere gli utili (tre «terzi»)</a:t>
            </a:r>
          </a:p>
          <a:p>
            <a:pPr marL="0" indent="0">
              <a:buNone/>
            </a:pPr>
            <a:r>
              <a:rPr lang="it-IT" dirty="0" smtClean="0"/>
              <a:t>Ma poi: </a:t>
            </a:r>
          </a:p>
          <a:p>
            <a:pPr>
              <a:buFontTx/>
              <a:buChar char="-"/>
            </a:pPr>
            <a:r>
              <a:rPr lang="it-IT" dirty="0" smtClean="0"/>
              <a:t>trasformare rapporti economici in rapporti pienamente umani</a:t>
            </a:r>
          </a:p>
          <a:p>
            <a:pPr>
              <a:buFontTx/>
              <a:buChar char="-"/>
            </a:pPr>
            <a:r>
              <a:rPr lang="it-IT" dirty="0" smtClean="0"/>
              <a:t>includere soggetti svantaggiati</a:t>
            </a:r>
          </a:p>
          <a:p>
            <a:pPr>
              <a:buFontTx/>
              <a:buChar char="-"/>
            </a:pPr>
            <a:r>
              <a:rPr lang="it-IT" dirty="0" smtClean="0"/>
              <a:t>E in tutto ciò, muoversi nella prospettiva della comunione</a:t>
            </a:r>
          </a:p>
          <a:p>
            <a:pPr>
              <a:buFontTx/>
              <a:buChar char="-"/>
            </a:pPr>
            <a:endParaRPr lang="it-IT" dirty="0" smtClean="0"/>
          </a:p>
          <a:p>
            <a:pPr>
              <a:buFontTx/>
              <a:buChar char="-"/>
            </a:pPr>
            <a:endParaRPr lang="it-IT" dirty="0" smtClean="0"/>
          </a:p>
        </p:txBody>
      </p:sp>
    </p:spTree>
    <p:extLst>
      <p:ext uri="{BB962C8B-B14F-4D97-AF65-F5344CB8AC3E}">
        <p14:creationId xmlns:p14="http://schemas.microsoft.com/office/powerpoint/2010/main" val="283485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88640"/>
            <a:ext cx="8229600" cy="576064"/>
          </a:xfrm>
        </p:spPr>
        <p:txBody>
          <a:bodyPr>
            <a:normAutofit fontScale="90000"/>
          </a:bodyPr>
          <a:lstStyle/>
          <a:p>
            <a:r>
              <a:rPr lang="it-IT" sz="4000" b="1" dirty="0" smtClean="0">
                <a:solidFill>
                  <a:srgbClr val="0070C0"/>
                </a:solidFill>
              </a:rPr>
              <a:t>Esempi</a:t>
            </a:r>
            <a:endParaRPr lang="it-IT" sz="4000" b="1" dirty="0">
              <a:solidFill>
                <a:srgbClr val="0070C0"/>
              </a:solidFill>
            </a:endParaRPr>
          </a:p>
        </p:txBody>
      </p:sp>
      <p:sp>
        <p:nvSpPr>
          <p:cNvPr id="3" name="Segnaposto contenuto 2"/>
          <p:cNvSpPr>
            <a:spLocks noGrp="1"/>
          </p:cNvSpPr>
          <p:nvPr>
            <p:ph idx="1"/>
          </p:nvPr>
        </p:nvSpPr>
        <p:spPr>
          <a:xfrm>
            <a:off x="457200" y="1052736"/>
            <a:ext cx="8229600" cy="5472608"/>
          </a:xfrm>
        </p:spPr>
        <p:txBody>
          <a:bodyPr>
            <a:normAutofit fontScale="85000" lnSpcReduction="20000"/>
          </a:bodyPr>
          <a:lstStyle/>
          <a:p>
            <a:r>
              <a:rPr lang="it-IT" sz="2800" dirty="0" smtClean="0"/>
              <a:t>Il lavoratore licenziato e ripreso</a:t>
            </a:r>
          </a:p>
          <a:p>
            <a:r>
              <a:rPr lang="it-IT" sz="2800" dirty="0" smtClean="0"/>
              <a:t>L’aiuto al concorrente</a:t>
            </a:r>
          </a:p>
          <a:p>
            <a:r>
              <a:rPr lang="it-IT" sz="2800" dirty="0" smtClean="0"/>
              <a:t>Come fare con il lavoratore che si droga</a:t>
            </a:r>
          </a:p>
          <a:p>
            <a:r>
              <a:rPr lang="it-IT" sz="2800" dirty="0" smtClean="0"/>
              <a:t>Per non pagare tangenti perdere una commessa tutta da perdere</a:t>
            </a:r>
          </a:p>
          <a:p>
            <a:r>
              <a:rPr lang="it-IT" sz="2800" dirty="0" smtClean="0"/>
              <a:t>Il cliente che continua a «rompere»</a:t>
            </a:r>
          </a:p>
          <a:p>
            <a:r>
              <a:rPr lang="it-IT" sz="2800" dirty="0" err="1" smtClean="0"/>
              <a:t>Microcredito</a:t>
            </a:r>
            <a:r>
              <a:rPr lang="it-IT" sz="2800" dirty="0" smtClean="0"/>
              <a:t> ante litteram nelle Filippine</a:t>
            </a:r>
          </a:p>
          <a:p>
            <a:r>
              <a:rPr lang="it-IT" sz="2800" dirty="0" smtClean="0"/>
              <a:t>Dire di no ad un cliente e vederlo ritornare perché si fida</a:t>
            </a:r>
          </a:p>
          <a:p>
            <a:r>
              <a:rPr lang="it-IT" sz="2800" dirty="0" smtClean="0"/>
              <a:t>Lasciare un’offerta nella Cina in boom per andare a far tutto da zero in un Brasile ancora arretrato</a:t>
            </a:r>
          </a:p>
          <a:p>
            <a:r>
              <a:rPr lang="it-IT" sz="2800" dirty="0" smtClean="0"/>
              <a:t>Come comportarsi con il concorrente che ti calunnia</a:t>
            </a:r>
          </a:p>
          <a:p>
            <a:r>
              <a:rPr lang="it-IT" sz="2800" dirty="0" smtClean="0"/>
              <a:t>Imprenditori «gioiosi»</a:t>
            </a:r>
          </a:p>
          <a:p>
            <a:pPr marL="0" indent="0">
              <a:buNone/>
            </a:pPr>
            <a:r>
              <a:rPr lang="en-US" sz="2800" u="sng" dirty="0">
                <a:hlinkClick r:id="rId2"/>
              </a:rPr>
              <a:t>http://collegamentoch.focolare.org/2014/06/16/outside-the-box/</a:t>
            </a:r>
            <a:r>
              <a:rPr lang="en-US" sz="2800" dirty="0"/>
              <a:t> </a:t>
            </a:r>
            <a:endParaRPr lang="it-IT" sz="2800" dirty="0" smtClean="0"/>
          </a:p>
          <a:p>
            <a:pPr marL="0" indent="0">
              <a:buNone/>
            </a:pPr>
            <a:r>
              <a:rPr lang="it-IT" sz="2800" dirty="0" smtClean="0">
                <a:hlinkClick r:id="rId3"/>
              </a:rPr>
              <a:t>www.edc-online.org</a:t>
            </a:r>
            <a:r>
              <a:rPr lang="it-IT" sz="2800" dirty="0" smtClean="0"/>
              <a:t> </a:t>
            </a:r>
          </a:p>
          <a:p>
            <a:endParaRPr lang="it-IT" sz="2800" dirty="0" smtClean="0"/>
          </a:p>
          <a:p>
            <a:pPr>
              <a:buFontTx/>
              <a:buChar char="-"/>
            </a:pPr>
            <a:endParaRPr lang="it-IT" dirty="0" smtClean="0"/>
          </a:p>
        </p:txBody>
      </p:sp>
    </p:spTree>
    <p:extLst>
      <p:ext uri="{BB962C8B-B14F-4D97-AF65-F5344CB8AC3E}">
        <p14:creationId xmlns:p14="http://schemas.microsoft.com/office/powerpoint/2010/main" val="99145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0"/>
            <a:ext cx="60121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3296" y="0"/>
            <a:ext cx="3001120" cy="2000548"/>
          </a:xfrm>
          <a:prstGeom prst="rect">
            <a:avLst/>
          </a:prstGeom>
          <a:solidFill>
            <a:srgbClr val="FFFF00">
              <a:alpha val="0"/>
            </a:srgbClr>
          </a:solidFill>
        </p:spPr>
        <p:txBody>
          <a:bodyPr wrap="square" rtlCol="0">
            <a:spAutoFit/>
          </a:bodyPr>
          <a:lstStyle/>
          <a:p>
            <a:r>
              <a:rPr lang="it-IT" sz="3100" b="1" dirty="0" smtClean="0">
                <a:solidFill>
                  <a:srgbClr val="FF0000"/>
                </a:solidFill>
              </a:rPr>
              <a:t>Mi sia consentita un po’ di </a:t>
            </a:r>
          </a:p>
          <a:p>
            <a:r>
              <a:rPr lang="it-IT" sz="3100" b="1" dirty="0" smtClean="0">
                <a:solidFill>
                  <a:srgbClr val="FF0000"/>
                </a:solidFill>
              </a:rPr>
              <a:t>«Pubblicità progresso»</a:t>
            </a:r>
            <a:endParaRPr lang="it-IT" sz="3100" b="1" dirty="0">
              <a:solidFill>
                <a:srgbClr val="FF0000"/>
              </a:solidFill>
            </a:endParaRPr>
          </a:p>
        </p:txBody>
      </p:sp>
    </p:spTree>
    <p:extLst>
      <p:ext uri="{BB962C8B-B14F-4D97-AF65-F5344CB8AC3E}">
        <p14:creationId xmlns:p14="http://schemas.microsoft.com/office/powerpoint/2010/main" val="3702006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3336"/>
            <a:ext cx="5220072"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7977" y="5345340"/>
            <a:ext cx="5076056" cy="1107996"/>
          </a:xfrm>
          <a:prstGeom prst="rect">
            <a:avLst/>
          </a:prstGeom>
          <a:noFill/>
        </p:spPr>
        <p:txBody>
          <a:bodyPr wrap="square" rtlCol="0">
            <a:spAutoFit/>
          </a:bodyPr>
          <a:lstStyle/>
          <a:p>
            <a:r>
              <a:rPr lang="it-IT" sz="2200" b="1" u="sng" dirty="0" smtClean="0">
                <a:solidFill>
                  <a:srgbClr val="FF0000"/>
                </a:solidFill>
              </a:rPr>
              <a:t>3 corsi di laurea magistrale </a:t>
            </a:r>
          </a:p>
          <a:p>
            <a:r>
              <a:rPr lang="it-IT" sz="2200" b="1" dirty="0" smtClean="0">
                <a:solidFill>
                  <a:srgbClr val="FF0000"/>
                </a:solidFill>
              </a:rPr>
              <a:t>economico-politico, filosofico-teologico,</a:t>
            </a:r>
          </a:p>
          <a:p>
            <a:r>
              <a:rPr lang="it-IT" sz="2200" b="1" dirty="0">
                <a:solidFill>
                  <a:srgbClr val="FF0000"/>
                </a:solidFill>
              </a:rPr>
              <a:t>i</a:t>
            </a:r>
            <a:r>
              <a:rPr lang="it-IT" sz="2200" b="1" dirty="0" smtClean="0">
                <a:solidFill>
                  <a:srgbClr val="FF0000"/>
                </a:solidFill>
              </a:rPr>
              <a:t>nterdisciplinare (cultura dell’unità)</a:t>
            </a:r>
            <a:endParaRPr lang="it-IT" sz="2200" b="1" dirty="0">
              <a:solidFill>
                <a:srgbClr val="FF0000"/>
              </a:solidFill>
            </a:endParaRPr>
          </a:p>
        </p:txBody>
      </p:sp>
    </p:spTree>
    <p:extLst>
      <p:ext uri="{BB962C8B-B14F-4D97-AF65-F5344CB8AC3E}">
        <p14:creationId xmlns:p14="http://schemas.microsoft.com/office/powerpoint/2010/main" val="3958354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256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r>
              <a:rPr lang="it-IT" dirty="0"/>
              <a:t> </a:t>
            </a:r>
            <a:r>
              <a:rPr lang="en-US" dirty="0"/>
              <a:t>“ if we examine the entire history of mankind, more people have died on account of religion than on account of the stock market” (</a:t>
            </a:r>
            <a:r>
              <a:rPr lang="en-US" dirty="0" err="1"/>
              <a:t>Iyer</a:t>
            </a:r>
            <a:r>
              <a:rPr lang="en-US" dirty="0"/>
              <a:t>, </a:t>
            </a:r>
            <a:r>
              <a:rPr lang="en-US" dirty="0" smtClean="0"/>
              <a:t>The New Economics of Religion, 2016</a:t>
            </a:r>
            <a:r>
              <a:rPr lang="en-US" dirty="0"/>
              <a:t>, p. 435</a:t>
            </a:r>
            <a:r>
              <a:rPr lang="en-US" dirty="0" smtClean="0"/>
              <a:t>)</a:t>
            </a:r>
            <a:endParaRPr lang="it-IT" dirty="0"/>
          </a:p>
          <a:p>
            <a:endParaRPr lang="it-IT" dirty="0"/>
          </a:p>
        </p:txBody>
      </p:sp>
    </p:spTree>
    <p:extLst>
      <p:ext uri="{BB962C8B-B14F-4D97-AF65-F5344CB8AC3E}">
        <p14:creationId xmlns:p14="http://schemas.microsoft.com/office/powerpoint/2010/main" val="3376355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736"/>
            <a:ext cx="8229600" cy="5073427"/>
          </a:xfrm>
        </p:spPr>
        <p:txBody>
          <a:bodyPr>
            <a:normAutofit/>
          </a:bodyPr>
          <a:lstStyle/>
          <a:p>
            <a:pPr marL="0" indent="0">
              <a:buNone/>
            </a:pPr>
            <a:r>
              <a:rPr lang="en-US" dirty="0"/>
              <a:t>As we get rich, the basics of </a:t>
            </a:r>
            <a:r>
              <a:rPr lang="en-US" dirty="0" smtClean="0"/>
              <a:t>life … become </a:t>
            </a:r>
            <a:r>
              <a:rPr lang="en-US" dirty="0"/>
              <a:t>a very small part of total expenditure. </a:t>
            </a:r>
            <a:endParaRPr lang="en-US" dirty="0" smtClean="0"/>
          </a:p>
          <a:p>
            <a:pPr marL="0" indent="0">
              <a:buNone/>
            </a:pPr>
            <a:r>
              <a:rPr lang="en-US" dirty="0" smtClean="0"/>
              <a:t>And </a:t>
            </a:r>
            <a:r>
              <a:rPr lang="en-US" dirty="0"/>
              <a:t>people have enough money to purchase things that enhance them spiritually and I mean the word spiritual not necessarily in a religious sense but in the sense that it adds to your feeling of well-being. </a:t>
            </a:r>
            <a:endParaRPr lang="it-IT" dirty="0"/>
          </a:p>
          <a:p>
            <a:pPr marL="0" lvl="0" indent="0">
              <a:buNone/>
            </a:pPr>
            <a:r>
              <a:rPr lang="en-US" dirty="0"/>
              <a:t>Robert </a:t>
            </a:r>
            <a:r>
              <a:rPr lang="en-US" dirty="0" err="1"/>
              <a:t>Fogel</a:t>
            </a:r>
            <a:r>
              <a:rPr lang="en-US" dirty="0"/>
              <a:t> </a:t>
            </a:r>
            <a:r>
              <a:rPr lang="en-US" dirty="0" smtClean="0"/>
              <a:t> </a:t>
            </a:r>
            <a:r>
              <a:rPr lang="en-US" dirty="0"/>
              <a:t>"</a:t>
            </a:r>
            <a:r>
              <a:rPr lang="en-US" u="sng" dirty="0">
                <a:hlinkClick r:id="rId2"/>
              </a:rPr>
              <a:t>Early Retirees Turn to Volunteer Work</a:t>
            </a:r>
            <a:r>
              <a:rPr lang="en-US" dirty="0"/>
              <a:t>," </a:t>
            </a:r>
            <a:r>
              <a:rPr lang="en-US" dirty="0" smtClean="0"/>
              <a:t>2005</a:t>
            </a:r>
            <a:endParaRPr lang="it-IT" dirty="0"/>
          </a:p>
          <a:p>
            <a:pPr marL="0" indent="0">
              <a:buNone/>
            </a:pPr>
            <a:endParaRPr lang="it-IT" dirty="0"/>
          </a:p>
        </p:txBody>
      </p:sp>
    </p:spTree>
    <p:extLst>
      <p:ext uri="{BB962C8B-B14F-4D97-AF65-F5344CB8AC3E}">
        <p14:creationId xmlns:p14="http://schemas.microsoft.com/office/powerpoint/2010/main" val="209329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smtClean="0">
                <a:solidFill>
                  <a:srgbClr val="0070C0"/>
                </a:solidFill>
              </a:rPr>
              <a:t>Spiritualità</a:t>
            </a:r>
            <a:endParaRPr lang="it-IT" sz="4000" b="1" dirty="0">
              <a:solidFill>
                <a:srgbClr val="0070C0"/>
              </a:solidFill>
            </a:endParaRPr>
          </a:p>
        </p:txBody>
      </p:sp>
      <p:sp>
        <p:nvSpPr>
          <p:cNvPr id="3" name="Segnaposto contenuto 2"/>
          <p:cNvSpPr>
            <a:spLocks noGrp="1"/>
          </p:cNvSpPr>
          <p:nvPr>
            <p:ph idx="1"/>
          </p:nvPr>
        </p:nvSpPr>
        <p:spPr/>
        <p:txBody>
          <a:bodyPr>
            <a:normAutofit/>
          </a:bodyPr>
          <a:lstStyle/>
          <a:p>
            <a:pPr marL="0" indent="0">
              <a:spcBef>
                <a:spcPts val="1200"/>
              </a:spcBef>
              <a:buNone/>
            </a:pPr>
            <a:r>
              <a:rPr lang="it-IT" sz="1200" dirty="0"/>
              <a:t/>
            </a:r>
            <a:br>
              <a:rPr lang="it-IT" sz="1200" dirty="0"/>
            </a:br>
            <a:r>
              <a:rPr lang="it-IT" i="1" dirty="0"/>
              <a:t>sostantivo femminile</a:t>
            </a:r>
            <a:r>
              <a:rPr lang="it-IT" dirty="0"/>
              <a:t/>
            </a:r>
            <a:br>
              <a:rPr lang="it-IT" dirty="0"/>
            </a:br>
            <a:r>
              <a:rPr lang="it-IT" b="1" dirty="0" smtClean="0"/>
              <a:t>1</a:t>
            </a:r>
            <a:r>
              <a:rPr lang="it-IT" dirty="0"/>
              <a:t> l'essere spirituale</a:t>
            </a:r>
            <a:br>
              <a:rPr lang="it-IT" dirty="0"/>
            </a:br>
            <a:r>
              <a:rPr lang="it-IT" b="1" dirty="0" smtClean="0"/>
              <a:t>2</a:t>
            </a:r>
            <a:r>
              <a:rPr lang="it-IT" dirty="0"/>
              <a:t> </a:t>
            </a:r>
            <a:r>
              <a:rPr lang="it-IT" b="1" i="1" dirty="0">
                <a:solidFill>
                  <a:srgbClr val="0070C0"/>
                </a:solidFill>
              </a:rPr>
              <a:t>tendenza a sentire i valori spirituali</a:t>
            </a:r>
            <a:r>
              <a:rPr lang="it-IT" dirty="0"/>
              <a:t>, ad avere sentimenti nobili ed elevati; </a:t>
            </a:r>
            <a:r>
              <a:rPr lang="it-IT" dirty="0" smtClean="0"/>
              <a:t>religiosità</a:t>
            </a:r>
          </a:p>
          <a:p>
            <a:pPr marL="0" indent="0">
              <a:spcBef>
                <a:spcPts val="1200"/>
              </a:spcBef>
              <a:buNone/>
            </a:pPr>
            <a:r>
              <a:rPr lang="it-IT" i="1" dirty="0" smtClean="0"/>
              <a:t>(Dizionario Il Corriere online)</a:t>
            </a:r>
            <a:endParaRPr lang="it-IT" i="1" dirty="0"/>
          </a:p>
          <a:p>
            <a:pPr marL="0" indent="0">
              <a:spcBef>
                <a:spcPts val="1200"/>
              </a:spcBef>
              <a:buNone/>
            </a:pPr>
            <a:endParaRPr lang="it-IT" dirty="0" smtClean="0"/>
          </a:p>
          <a:p>
            <a:pPr marL="0" indent="0">
              <a:spcBef>
                <a:spcPts val="1200"/>
              </a:spcBef>
              <a:buNone/>
            </a:pPr>
            <a:r>
              <a:rPr lang="it-IT" dirty="0" smtClean="0"/>
              <a:t>Simile il Palazzi - Folena</a:t>
            </a:r>
            <a:endParaRPr lang="it-IT" dirty="0"/>
          </a:p>
          <a:p>
            <a:pPr marL="0" indent="0">
              <a:buNone/>
            </a:pPr>
            <a:endParaRPr lang="it-IT" dirty="0"/>
          </a:p>
        </p:txBody>
      </p:sp>
    </p:spTree>
    <p:extLst>
      <p:ext uri="{BB962C8B-B14F-4D97-AF65-F5344CB8AC3E}">
        <p14:creationId xmlns:p14="http://schemas.microsoft.com/office/powerpoint/2010/main" val="2152215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8856984" cy="778098"/>
          </a:xfrm>
        </p:spPr>
        <p:txBody>
          <a:bodyPr>
            <a:noAutofit/>
          </a:bodyPr>
          <a:lstStyle/>
          <a:p>
            <a:r>
              <a:rPr lang="it-IT" sz="3400" b="1" dirty="0" smtClean="0">
                <a:solidFill>
                  <a:srgbClr val="0070C0"/>
                </a:solidFill>
              </a:rPr>
              <a:t>Perché questi due mondi non si toccherebbero?</a:t>
            </a:r>
            <a:endParaRPr lang="it-IT" sz="3400" b="1" dirty="0">
              <a:solidFill>
                <a:srgbClr val="0070C0"/>
              </a:solidFill>
            </a:endParaRPr>
          </a:p>
        </p:txBody>
      </p:sp>
      <p:sp>
        <p:nvSpPr>
          <p:cNvPr id="3" name="Segnaposto contenuto 2"/>
          <p:cNvSpPr>
            <a:spLocks noGrp="1"/>
          </p:cNvSpPr>
          <p:nvPr>
            <p:ph idx="1"/>
          </p:nvPr>
        </p:nvSpPr>
        <p:spPr>
          <a:xfrm>
            <a:off x="323528" y="1052736"/>
            <a:ext cx="8640960" cy="5688632"/>
          </a:xfrm>
        </p:spPr>
        <p:txBody>
          <a:bodyPr>
            <a:normAutofit lnSpcReduction="10000"/>
          </a:bodyPr>
          <a:lstStyle/>
          <a:p>
            <a:pPr marL="0" indent="0">
              <a:spcBef>
                <a:spcPts val="1200"/>
              </a:spcBef>
              <a:buNone/>
            </a:pPr>
            <a:r>
              <a:rPr lang="it-IT" sz="2800" dirty="0" smtClean="0"/>
              <a:t>Tradizionalmente la scienza economica si è concentrata su:</a:t>
            </a:r>
          </a:p>
          <a:p>
            <a:pPr>
              <a:spcBef>
                <a:spcPts val="1200"/>
              </a:spcBef>
              <a:buFontTx/>
              <a:buChar char="-"/>
            </a:pPr>
            <a:r>
              <a:rPr lang="it-IT" sz="2800" dirty="0"/>
              <a:t>i</a:t>
            </a:r>
            <a:r>
              <a:rPr lang="it-IT" sz="2800" dirty="0" smtClean="0"/>
              <a:t>ndividuo autonomo (tipica interazione </a:t>
            </a:r>
            <a:r>
              <a:rPr lang="it-IT" sz="2800" i="1" dirty="0" smtClean="0"/>
              <a:t>lo scambio</a:t>
            </a:r>
            <a:r>
              <a:rPr lang="it-IT" sz="2800" dirty="0" smtClean="0"/>
              <a:t>)</a:t>
            </a:r>
          </a:p>
          <a:p>
            <a:pPr>
              <a:spcBef>
                <a:spcPts val="1200"/>
              </a:spcBef>
              <a:buFontTx/>
              <a:buChar char="-"/>
            </a:pPr>
            <a:r>
              <a:rPr lang="it-IT" sz="2800" dirty="0"/>
              <a:t>c</a:t>
            </a:r>
            <a:r>
              <a:rPr lang="it-IT" sz="2800" dirty="0" smtClean="0"/>
              <a:t>on obiettivi «materiali» (i beni economici)</a:t>
            </a:r>
          </a:p>
          <a:p>
            <a:pPr>
              <a:spcBef>
                <a:spcPts val="1200"/>
              </a:spcBef>
              <a:buFontTx/>
              <a:buChar char="-"/>
            </a:pPr>
            <a:r>
              <a:rPr lang="it-IT" sz="2800" dirty="0" smtClean="0"/>
              <a:t>razionale (unica facoltà considerata)</a:t>
            </a:r>
          </a:p>
          <a:p>
            <a:pPr>
              <a:spcBef>
                <a:spcPts val="1200"/>
              </a:spcBef>
              <a:buFontTx/>
              <a:buChar char="-"/>
            </a:pPr>
            <a:r>
              <a:rPr lang="it-IT" sz="2800" dirty="0"/>
              <a:t>c</a:t>
            </a:r>
            <a:r>
              <a:rPr lang="it-IT" sz="2800" dirty="0" smtClean="0"/>
              <a:t>on approccio «strumentale» (unica logica considerata)</a:t>
            </a:r>
          </a:p>
          <a:p>
            <a:pPr>
              <a:spcBef>
                <a:spcPts val="1200"/>
              </a:spcBef>
              <a:buFontTx/>
              <a:buChar char="-"/>
            </a:pPr>
            <a:r>
              <a:rPr lang="it-IT" sz="2800" dirty="0" smtClean="0"/>
              <a:t>applicato a giochi in cui funziona bene (mercato)</a:t>
            </a:r>
          </a:p>
          <a:p>
            <a:pPr marL="0" indent="0">
              <a:spcBef>
                <a:spcPts val="1200"/>
              </a:spcBef>
              <a:buNone/>
            </a:pPr>
            <a:endParaRPr lang="it-IT" sz="1200" dirty="0"/>
          </a:p>
          <a:p>
            <a:pPr marL="0" indent="0">
              <a:buNone/>
            </a:pPr>
            <a:r>
              <a:rPr lang="it-IT" sz="2800" dirty="0"/>
              <a:t>Il cosiddetto «homo </a:t>
            </a:r>
            <a:r>
              <a:rPr lang="it-IT" sz="2800" dirty="0" err="1"/>
              <a:t>oeconomicus</a:t>
            </a:r>
            <a:r>
              <a:rPr lang="it-IT" sz="2800" dirty="0"/>
              <a:t>» ha già in sé il suo sistema di preferenze </a:t>
            </a:r>
            <a:r>
              <a:rPr lang="it-IT" sz="2800" dirty="0" smtClean="0"/>
              <a:t>ed </a:t>
            </a:r>
            <a:r>
              <a:rPr lang="it-IT" sz="2800" dirty="0"/>
              <a:t>entra in rapporti contrattuali con gli altri per soddisfarle al </a:t>
            </a:r>
            <a:r>
              <a:rPr lang="it-IT" sz="2800" dirty="0" smtClean="0"/>
              <a:t>meglio.</a:t>
            </a:r>
          </a:p>
          <a:p>
            <a:pPr marL="0" indent="0">
              <a:buNone/>
            </a:pPr>
            <a:r>
              <a:rPr lang="it-IT" sz="2800" dirty="0" smtClean="0"/>
              <a:t>Con gli altri contratta.</a:t>
            </a:r>
          </a:p>
          <a:p>
            <a:pPr marL="0" indent="0">
              <a:buNone/>
            </a:pPr>
            <a:r>
              <a:rPr lang="it-IT" sz="2800" dirty="0" smtClean="0"/>
              <a:t>Non ha una dimensione interiore, o comunque non conta</a:t>
            </a:r>
            <a:endParaRPr lang="it-IT" sz="2800" dirty="0"/>
          </a:p>
        </p:txBody>
      </p:sp>
    </p:spTree>
    <p:extLst>
      <p:ext uri="{BB962C8B-B14F-4D97-AF65-F5344CB8AC3E}">
        <p14:creationId xmlns:p14="http://schemas.microsoft.com/office/powerpoint/2010/main" val="357167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normAutofit/>
          </a:bodyPr>
          <a:lstStyle/>
          <a:p>
            <a:r>
              <a:rPr lang="it-IT" sz="4000" b="1" dirty="0" smtClean="0">
                <a:solidFill>
                  <a:srgbClr val="0070C0"/>
                </a:solidFill>
              </a:rPr>
              <a:t>Le eccezioni confermano… </a:t>
            </a:r>
            <a:endParaRPr lang="it-IT" sz="4000" b="1" dirty="0">
              <a:solidFill>
                <a:srgbClr val="0070C0"/>
              </a:solidFill>
            </a:endParaRPr>
          </a:p>
        </p:txBody>
      </p:sp>
      <p:sp>
        <p:nvSpPr>
          <p:cNvPr id="3" name="Segnaposto contenuto 2"/>
          <p:cNvSpPr>
            <a:spLocks noGrp="1"/>
          </p:cNvSpPr>
          <p:nvPr>
            <p:ph idx="1"/>
          </p:nvPr>
        </p:nvSpPr>
        <p:spPr/>
        <p:txBody>
          <a:bodyPr/>
          <a:lstStyle/>
          <a:p>
            <a:pPr>
              <a:spcBef>
                <a:spcPts val="1200"/>
              </a:spcBef>
            </a:pPr>
            <a:r>
              <a:rPr lang="it-IT" dirty="0" smtClean="0"/>
              <a:t>Antonio Genovesi</a:t>
            </a:r>
          </a:p>
          <a:p>
            <a:pPr>
              <a:spcBef>
                <a:spcPts val="1200"/>
              </a:spcBef>
            </a:pPr>
            <a:r>
              <a:rPr lang="it-IT" dirty="0" err="1" smtClean="0"/>
              <a:t>Sismonde</a:t>
            </a:r>
            <a:r>
              <a:rPr lang="it-IT" dirty="0" smtClean="0"/>
              <a:t> de </a:t>
            </a:r>
            <a:r>
              <a:rPr lang="it-IT" dirty="0" err="1" smtClean="0"/>
              <a:t>Sismondi</a:t>
            </a:r>
            <a:r>
              <a:rPr lang="it-IT" dirty="0" smtClean="0"/>
              <a:t> </a:t>
            </a:r>
          </a:p>
          <a:p>
            <a:pPr>
              <a:spcBef>
                <a:spcPts val="1200"/>
              </a:spcBef>
            </a:pPr>
            <a:r>
              <a:rPr lang="it-IT" dirty="0" smtClean="0"/>
              <a:t>John </a:t>
            </a:r>
            <a:r>
              <a:rPr lang="it-IT" dirty="0" err="1" smtClean="0"/>
              <a:t>Hobson</a:t>
            </a:r>
            <a:r>
              <a:rPr lang="it-IT" dirty="0" smtClean="0"/>
              <a:t> </a:t>
            </a:r>
          </a:p>
          <a:p>
            <a:pPr marL="0" indent="0">
              <a:spcBef>
                <a:spcPts val="1200"/>
              </a:spcBef>
              <a:buNone/>
            </a:pPr>
            <a:r>
              <a:rPr lang="it-IT" dirty="0" smtClean="0"/>
              <a:t>…</a:t>
            </a:r>
          </a:p>
          <a:p>
            <a:pPr marL="0" indent="0">
              <a:spcBef>
                <a:spcPts val="1200"/>
              </a:spcBef>
              <a:buNone/>
            </a:pPr>
            <a:r>
              <a:rPr lang="it-IT" dirty="0" smtClean="0"/>
              <a:t>Ma Philip </a:t>
            </a:r>
            <a:r>
              <a:rPr lang="it-IT" dirty="0" err="1" smtClean="0"/>
              <a:t>Wicksteed</a:t>
            </a:r>
            <a:r>
              <a:rPr lang="it-IT" dirty="0" smtClean="0"/>
              <a:t>, pastore e teologo oltre che economista,  propose il «non-</a:t>
            </a:r>
            <a:r>
              <a:rPr lang="it-IT" dirty="0" err="1" smtClean="0"/>
              <a:t>tuismo</a:t>
            </a:r>
            <a:r>
              <a:rPr lang="it-IT" dirty="0" smtClean="0"/>
              <a:t>»</a:t>
            </a:r>
          </a:p>
          <a:p>
            <a:endParaRPr lang="it-IT" dirty="0"/>
          </a:p>
        </p:txBody>
      </p:sp>
    </p:spTree>
    <p:extLst>
      <p:ext uri="{BB962C8B-B14F-4D97-AF65-F5344CB8AC3E}">
        <p14:creationId xmlns:p14="http://schemas.microsoft.com/office/powerpoint/2010/main" val="893596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a:bodyPr>
          <a:lstStyle/>
          <a:p>
            <a:r>
              <a:rPr lang="it-IT" sz="4000" b="1" dirty="0" smtClean="0">
                <a:solidFill>
                  <a:srgbClr val="0070C0"/>
                </a:solidFill>
              </a:rPr>
              <a:t>Le cose stanno cambiando</a:t>
            </a:r>
            <a:endParaRPr lang="it-IT" sz="4000" b="1" dirty="0">
              <a:solidFill>
                <a:srgbClr val="0070C0"/>
              </a:solidFill>
            </a:endParaRPr>
          </a:p>
        </p:txBody>
      </p:sp>
      <p:sp>
        <p:nvSpPr>
          <p:cNvPr id="3" name="Segnaposto contenuto 2"/>
          <p:cNvSpPr>
            <a:spLocks noGrp="1"/>
          </p:cNvSpPr>
          <p:nvPr>
            <p:ph idx="1"/>
          </p:nvPr>
        </p:nvSpPr>
        <p:spPr>
          <a:xfrm>
            <a:off x="457200" y="1340768"/>
            <a:ext cx="8229600" cy="5040560"/>
          </a:xfrm>
        </p:spPr>
        <p:txBody>
          <a:bodyPr/>
          <a:lstStyle/>
          <a:p>
            <a:r>
              <a:rPr lang="it-IT" sz="3000" dirty="0" smtClean="0"/>
              <a:t>«Preferenze sociali» (altruismo, avversione alla disuguaglianza,…)</a:t>
            </a:r>
          </a:p>
          <a:p>
            <a:r>
              <a:rPr lang="it-IT" sz="3000" dirty="0" smtClean="0"/>
              <a:t>Un caso particolare, la reciprocità</a:t>
            </a:r>
          </a:p>
          <a:p>
            <a:r>
              <a:rPr lang="it-IT" sz="3000" dirty="0" smtClean="0"/>
              <a:t>Motivazioni intrinseche</a:t>
            </a:r>
          </a:p>
          <a:p>
            <a:r>
              <a:rPr lang="it-IT" sz="3000" dirty="0" smtClean="0"/>
              <a:t>Non-market </a:t>
            </a:r>
            <a:r>
              <a:rPr lang="it-IT" sz="3000" dirty="0" err="1" smtClean="0"/>
              <a:t>interactions</a:t>
            </a:r>
            <a:r>
              <a:rPr lang="it-IT" sz="3000" dirty="0" smtClean="0"/>
              <a:t> </a:t>
            </a:r>
          </a:p>
          <a:p>
            <a:r>
              <a:rPr lang="it-IT" sz="3000" dirty="0" smtClean="0"/>
              <a:t>Un caso particolare, i «beni relazionali»</a:t>
            </a:r>
          </a:p>
          <a:p>
            <a:pPr>
              <a:buFontTx/>
              <a:buChar char="-"/>
            </a:pPr>
            <a:r>
              <a:rPr lang="it-IT" sz="3000" dirty="0" smtClean="0"/>
              <a:t>Si può parlare di «svolta comportamentale» nella scienza economica</a:t>
            </a:r>
          </a:p>
          <a:p>
            <a:pPr>
              <a:buFontTx/>
              <a:buChar char="-"/>
            </a:pPr>
            <a:r>
              <a:rPr lang="it-IT" sz="3000" dirty="0" smtClean="0"/>
              <a:t>Di una «svolta relazionale» non ancora, ma quasi</a:t>
            </a:r>
          </a:p>
          <a:p>
            <a:pPr marL="0" indent="0">
              <a:buNone/>
            </a:pPr>
            <a:endParaRPr lang="it-IT" sz="3000" dirty="0" smtClean="0"/>
          </a:p>
          <a:p>
            <a:endParaRPr lang="it-IT" dirty="0" smtClean="0"/>
          </a:p>
          <a:p>
            <a:endParaRPr lang="it-IT" dirty="0"/>
          </a:p>
        </p:txBody>
      </p:sp>
    </p:spTree>
    <p:extLst>
      <p:ext uri="{BB962C8B-B14F-4D97-AF65-F5344CB8AC3E}">
        <p14:creationId xmlns:p14="http://schemas.microsoft.com/office/powerpoint/2010/main" val="705952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640960" cy="1143000"/>
          </a:xfrm>
        </p:spPr>
        <p:txBody>
          <a:bodyPr>
            <a:noAutofit/>
          </a:bodyPr>
          <a:lstStyle/>
          <a:p>
            <a:r>
              <a:rPr lang="it-IT" sz="3800" b="1" dirty="0" smtClean="0">
                <a:solidFill>
                  <a:srgbClr val="0070C0"/>
                </a:solidFill>
              </a:rPr>
              <a:t>Caduto il modello semplificato di scelta razionale, ora c’è spazio per tante cose</a:t>
            </a:r>
            <a:endParaRPr lang="it-IT" sz="3800" b="1" dirty="0">
              <a:solidFill>
                <a:srgbClr val="0070C0"/>
              </a:solidFill>
            </a:endParaRPr>
          </a:p>
        </p:txBody>
      </p:sp>
      <p:sp>
        <p:nvSpPr>
          <p:cNvPr id="3" name="Segnaposto contenuto 2"/>
          <p:cNvSpPr>
            <a:spLocks noGrp="1"/>
          </p:cNvSpPr>
          <p:nvPr>
            <p:ph idx="1"/>
          </p:nvPr>
        </p:nvSpPr>
        <p:spPr>
          <a:xfrm>
            <a:off x="323528" y="1916832"/>
            <a:ext cx="8496944" cy="4464496"/>
          </a:xfrm>
        </p:spPr>
        <p:txBody>
          <a:bodyPr/>
          <a:lstStyle/>
          <a:p>
            <a:r>
              <a:rPr lang="it-IT" dirty="0" smtClean="0"/>
              <a:t>Sentimenti</a:t>
            </a:r>
          </a:p>
          <a:p>
            <a:r>
              <a:rPr lang="it-IT" dirty="0" smtClean="0"/>
              <a:t>Disposizioni</a:t>
            </a:r>
          </a:p>
          <a:p>
            <a:r>
              <a:rPr lang="it-IT" dirty="0" smtClean="0"/>
              <a:t>Norme sociali</a:t>
            </a:r>
          </a:p>
          <a:p>
            <a:r>
              <a:rPr lang="it-IT" dirty="0" smtClean="0"/>
              <a:t>Confronti con altri</a:t>
            </a:r>
          </a:p>
          <a:p>
            <a:r>
              <a:rPr lang="it-IT" dirty="0" smtClean="0"/>
              <a:t>Orientamenti culturali</a:t>
            </a:r>
          </a:p>
          <a:p>
            <a:r>
              <a:rPr lang="it-IT" dirty="0" smtClean="0"/>
              <a:t>Convinzioni religiose </a:t>
            </a:r>
          </a:p>
          <a:p>
            <a:r>
              <a:rPr lang="it-IT" dirty="0" smtClean="0"/>
              <a:t>Appartenenze religiose e non (social capital)</a:t>
            </a:r>
            <a:endParaRPr lang="it-IT" dirty="0"/>
          </a:p>
        </p:txBody>
      </p:sp>
    </p:spTree>
    <p:extLst>
      <p:ext uri="{BB962C8B-B14F-4D97-AF65-F5344CB8AC3E}">
        <p14:creationId xmlns:p14="http://schemas.microsoft.com/office/powerpoint/2010/main" val="284658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640960" cy="850106"/>
          </a:xfrm>
        </p:spPr>
        <p:txBody>
          <a:bodyPr>
            <a:noAutofit/>
          </a:bodyPr>
          <a:lstStyle/>
          <a:p>
            <a:r>
              <a:rPr lang="it-IT" sz="4000" b="1" dirty="0" smtClean="0">
                <a:solidFill>
                  <a:srgbClr val="0070C0"/>
                </a:solidFill>
              </a:rPr>
              <a:t>Con conseguenze su</a:t>
            </a:r>
            <a:endParaRPr lang="it-IT" sz="4000" b="1" dirty="0">
              <a:solidFill>
                <a:srgbClr val="0070C0"/>
              </a:solidFill>
            </a:endParaRPr>
          </a:p>
        </p:txBody>
      </p:sp>
      <p:sp>
        <p:nvSpPr>
          <p:cNvPr id="3" name="Segnaposto contenuto 2"/>
          <p:cNvSpPr>
            <a:spLocks noGrp="1"/>
          </p:cNvSpPr>
          <p:nvPr>
            <p:ph idx="1"/>
          </p:nvPr>
        </p:nvSpPr>
        <p:spPr>
          <a:xfrm>
            <a:off x="323528" y="1628800"/>
            <a:ext cx="8496944" cy="4752528"/>
          </a:xfrm>
        </p:spPr>
        <p:txBody>
          <a:bodyPr/>
          <a:lstStyle/>
          <a:p>
            <a:r>
              <a:rPr lang="it-IT" dirty="0" smtClean="0"/>
              <a:t>Scelte lavorative</a:t>
            </a:r>
          </a:p>
          <a:p>
            <a:r>
              <a:rPr lang="it-IT" dirty="0" smtClean="0"/>
              <a:t>Reddito guadagnato</a:t>
            </a:r>
          </a:p>
          <a:p>
            <a:r>
              <a:rPr lang="it-IT" dirty="0" smtClean="0"/>
              <a:t>Scelte di consumo</a:t>
            </a:r>
          </a:p>
          <a:p>
            <a:r>
              <a:rPr lang="it-IT" dirty="0" smtClean="0"/>
              <a:t>Scelte di risparmio</a:t>
            </a:r>
          </a:p>
          <a:p>
            <a:r>
              <a:rPr lang="it-IT" dirty="0" smtClean="0"/>
              <a:t>Atteggiamento verso il rischio</a:t>
            </a:r>
          </a:p>
          <a:p>
            <a:r>
              <a:rPr lang="it-IT" dirty="0" smtClean="0"/>
              <a:t>Restituzione dei prestiti</a:t>
            </a:r>
          </a:p>
          <a:p>
            <a:r>
              <a:rPr lang="it-IT" dirty="0" smtClean="0"/>
              <a:t>Contribuzione volontaria ai beni pubblici</a:t>
            </a:r>
          </a:p>
          <a:p>
            <a:r>
              <a:rPr lang="it-IT" dirty="0" smtClean="0"/>
              <a:t>Imprenditorialità…</a:t>
            </a:r>
            <a:endParaRPr lang="it-IT" dirty="0"/>
          </a:p>
        </p:txBody>
      </p:sp>
    </p:spTree>
    <p:extLst>
      <p:ext uri="{BB962C8B-B14F-4D97-AF65-F5344CB8AC3E}">
        <p14:creationId xmlns:p14="http://schemas.microsoft.com/office/powerpoint/2010/main" val="20929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1099</Words>
  <Application>Microsoft Office PowerPoint</Application>
  <PresentationFormat>Presentazione su schermo (4:3)</PresentationFormat>
  <Paragraphs>132</Paragraphs>
  <Slides>26</Slides>
  <Notes>0</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Economia e spiritualità</vt:lpstr>
      <vt:lpstr>Due mondi che non si toccano?</vt:lpstr>
      <vt:lpstr>Presentazione standard di PowerPoint</vt:lpstr>
      <vt:lpstr>Spiritualità</vt:lpstr>
      <vt:lpstr>Perché questi due mondi non si toccherebbero?</vt:lpstr>
      <vt:lpstr>Le eccezioni confermano… </vt:lpstr>
      <vt:lpstr>Le cose stanno cambiando</vt:lpstr>
      <vt:lpstr>Caduto il modello semplificato di scelta razionale, ora c’è spazio per tante cose</vt:lpstr>
      <vt:lpstr>Con conseguenze su</vt:lpstr>
      <vt:lpstr>Presentazione standard di PowerPoint</vt:lpstr>
      <vt:lpstr>Presentazione standard di PowerPoint</vt:lpstr>
      <vt:lpstr>Presentazione standard di PowerPoint</vt:lpstr>
      <vt:lpstr>Presentazione standard di PowerPoint</vt:lpstr>
      <vt:lpstr>La letteratura su economia e felicità</vt:lpstr>
      <vt:lpstr>Exploring Factors Affecting the Level of Happiness across Countries: A Conditional Robust Nonparametric Frontier Analysis</vt:lpstr>
      <vt:lpstr>Presentazione standard di PowerPoint</vt:lpstr>
      <vt:lpstr>Presentazione standard di PowerPoint</vt:lpstr>
      <vt:lpstr>Beni relazionali (1)</vt:lpstr>
      <vt:lpstr>Beni relazionali (2)</vt:lpstr>
      <vt:lpstr>Economia e «carismi»</vt:lpstr>
      <vt:lpstr>Economia di Comunione</vt:lpstr>
      <vt:lpstr>Esempi</vt:lpstr>
      <vt:lpstr>Presentazione standard di PowerPoint</vt:lpstr>
      <vt:lpstr>Presentazione standard di PowerPoint</vt:lpstr>
      <vt:lpstr>Presentazione standard di PowerPoint</vt:lpstr>
      <vt:lpstr>Presentazione standard di PowerPoint</vt:lpstr>
    </vt:vector>
  </TitlesOfParts>
  <Company>DSEA - Università di Padova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Economia e spiritualità</dc:title>
  <dc:creator>benedetto</dc:creator>
  <cp:lastModifiedBy>utente</cp:lastModifiedBy>
  <cp:revision>38</cp:revision>
  <dcterms:created xsi:type="dcterms:W3CDTF">2017-05-10T06:58:43Z</dcterms:created>
  <dcterms:modified xsi:type="dcterms:W3CDTF">2017-05-10T14:20:16Z</dcterms:modified>
</cp:coreProperties>
</file>